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notesMasterIdLst>
    <p:notesMasterId r:id="rId41"/>
  </p:notesMasterIdLst>
  <p:sldIdLst>
    <p:sldId id="367" r:id="rId2"/>
    <p:sldId id="381" r:id="rId3"/>
    <p:sldId id="369" r:id="rId4"/>
    <p:sldId id="370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56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54" r:id="rId28"/>
    <p:sldId id="310" r:id="rId29"/>
    <p:sldId id="353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66" r:id="rId38"/>
    <p:sldId id="377" r:id="rId39"/>
    <p:sldId id="378" r:id="rId4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31" autoAdjust="0"/>
  </p:normalViewPr>
  <p:slideViewPr>
    <p:cSldViewPr>
      <p:cViewPr varScale="1">
        <p:scale>
          <a:sx n="81" d="100"/>
          <a:sy n="81" d="100"/>
        </p:scale>
        <p:origin x="100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45E8E-53CA-4C80-8FF8-0CCC0A644CC1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E690A-FA28-4CA1-B353-6522590563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257" y="1143001"/>
            <a:ext cx="74893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8214" y="3143250"/>
            <a:ext cx="59814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Book Antiqua" panose="02040602050305030304" pitchFamily="18" charset="0"/>
              </a:rPr>
              <a:t>TITLE OF THE </a:t>
            </a:r>
            <a:r>
              <a:rPr lang="en-US" sz="2100" dirty="0" smtClean="0">
                <a:latin typeface="Book Antiqua" panose="02040602050305030304" pitchFamily="18" charset="0"/>
              </a:rPr>
              <a:t>TOPIC-</a:t>
            </a:r>
          </a:p>
          <a:p>
            <a:pPr algn="ctr"/>
            <a:r>
              <a:rPr lang="en-US" sz="2100" dirty="0" smtClean="0">
                <a:latin typeface="Book Antiqua" panose="02040602050305030304" pitchFamily="18" charset="0"/>
              </a:rPr>
              <a:t>ORTHODONTIC DIAGNOSIS</a:t>
            </a:r>
            <a:endParaRPr lang="en-US" sz="21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714" y="4877368"/>
            <a:ext cx="8545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Book Antiqua" panose="02040602050305030304" pitchFamily="18" charset="0"/>
              </a:rPr>
              <a:t>DEPARTMENT OF ORTHODONTICS AND DENTOFACIAL ORTHOPAEDICS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0" y="857250"/>
            <a:ext cx="1393371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6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228600"/>
            <a:ext cx="59670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95">
                <a:latin typeface="Times New Roman" pitchFamily="18" charset="0"/>
                <a:cs typeface="Times New Roman" pitchFamily="18" charset="0"/>
              </a:rPr>
              <a:t>EXAMINATION </a:t>
            </a:r>
            <a:r>
              <a:rPr sz="3200" spc="-20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32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2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65" dirty="0">
                <a:latin typeface="Times New Roman" pitchFamily="18" charset="0"/>
                <a:cs typeface="Times New Roman" pitchFamily="18" charset="0"/>
              </a:rPr>
              <a:t>CHIN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914400"/>
            <a:ext cx="6177280" cy="44595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95"/>
              </a:spcBef>
              <a:tabLst>
                <a:tab pos="354965" algn="l"/>
              </a:tabLst>
            </a:pPr>
            <a:r>
              <a:rPr lang="en-US" sz="2400" spc="254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lang="en-US" sz="2400" spc="-8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MENTOLABIAL </a:t>
            </a:r>
            <a:r>
              <a:rPr lang="en-US" sz="2400" spc="-5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SULCUS</a:t>
            </a:r>
            <a:r>
              <a:rPr lang="en-US" sz="2400" spc="-5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-concavity </a:t>
            </a:r>
            <a:r>
              <a:rPr lang="en-US" sz="2400" spc="-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seen </a:t>
            </a:r>
            <a:r>
              <a:rPr lang="en-US" sz="2400" spc="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below</a:t>
            </a:r>
            <a:r>
              <a:rPr lang="en-US" sz="2400" spc="-4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lower </a:t>
            </a:r>
            <a:r>
              <a:rPr lang="en-US" sz="2400" spc="-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lip.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534035" algn="just"/>
            <a:r>
              <a:rPr lang="en-US" sz="2400" spc="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Deep </a:t>
            </a:r>
            <a:r>
              <a:rPr lang="en-US" sz="2400" spc="-1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mentolabial</a:t>
            </a:r>
            <a:r>
              <a:rPr lang="en-US" sz="2400" spc="-4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4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75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sulcus</a:t>
            </a:r>
            <a:r>
              <a:rPr lang="en-US" sz="2400" spc="-7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spc="-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seen </a:t>
            </a:r>
            <a:r>
              <a:rPr lang="en-US" sz="2400" spc="-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spc="-11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class11,divison </a:t>
            </a:r>
            <a:r>
              <a:rPr lang="en-US" sz="2400" spc="-1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malocclusion.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209550" indent="-342900" algn="just">
              <a:spcBef>
                <a:spcPts val="1005"/>
              </a:spcBef>
              <a:tabLst>
                <a:tab pos="354965" algn="l"/>
              </a:tabLst>
            </a:pPr>
            <a:r>
              <a:rPr lang="en-US" sz="2400" spc="254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lang="en-US" sz="2400" spc="-13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MENTALIS </a:t>
            </a:r>
            <a:r>
              <a:rPr lang="en-US" sz="2400" spc="-7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en-US" sz="2400" spc="-7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spc="-75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normaIly</a:t>
            </a:r>
            <a:r>
              <a:rPr lang="en-US" sz="2400" spc="-7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spc="-13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mentalis</a:t>
            </a:r>
            <a:r>
              <a:rPr lang="en-US" sz="2400" spc="-1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3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  </a:t>
            </a:r>
            <a:r>
              <a:rPr lang="en-US" sz="2400" spc="-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sz="2400" spc="-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active </a:t>
            </a:r>
            <a:r>
              <a:rPr lang="en-US" sz="2400" spc="-10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at  </a:t>
            </a:r>
            <a:r>
              <a:rPr lang="en-US" sz="2400" spc="-2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rest.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spcBef>
                <a:spcPts val="1000"/>
              </a:spcBef>
              <a:tabLst>
                <a:tab pos="354965" algn="l"/>
              </a:tabLst>
            </a:pPr>
            <a:r>
              <a:rPr lang="en-US" sz="2400" spc="254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lang="en-US"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Hyperactive </a:t>
            </a:r>
            <a:r>
              <a:rPr lang="en-US" sz="2400" spc="-6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mentalis</a:t>
            </a:r>
            <a:r>
              <a:rPr lang="en-US"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seen </a:t>
            </a:r>
            <a:r>
              <a:rPr lang="en-US" sz="2400" spc="-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spc="-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class </a:t>
            </a:r>
            <a:r>
              <a:rPr lang="en-US" sz="2400" spc="-13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sz="2400" spc="-12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divison</a:t>
            </a:r>
            <a:r>
              <a:rPr lang="en-US" sz="2400" spc="-1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spc="-3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spc="-1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cases.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 algn="just">
              <a:spcBef>
                <a:spcPts val="994"/>
              </a:spcBef>
              <a:tabLst>
                <a:tab pos="354965" algn="l"/>
              </a:tabLst>
            </a:pPr>
            <a:r>
              <a:rPr lang="en-US" sz="2400" spc="254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lang="en-US" sz="2400" spc="-6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CHIN </a:t>
            </a:r>
            <a:r>
              <a:rPr lang="en-US" sz="2400" spc="-12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POSITION </a:t>
            </a:r>
            <a:r>
              <a:rPr lang="en-US" sz="2400" spc="1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spc="-4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PROMINENCE</a:t>
            </a:r>
            <a:r>
              <a:rPr lang="en-US" sz="2400" spc="-4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-prominent 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chin</a:t>
            </a:r>
            <a:r>
              <a:rPr lang="en-US" sz="2400" spc="-3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spc="-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usually  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associated </a:t>
            </a:r>
            <a:r>
              <a:rPr lang="en-US" sz="2400" spc="-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400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class </a:t>
            </a:r>
            <a:r>
              <a:rPr lang="en-US" sz="2400" spc="-13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2400" spc="-3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malocclusion.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38800" y="5428742"/>
            <a:ext cx="3276600" cy="12768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57400" y="5486400"/>
            <a:ext cx="36576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rgbClr val="FFFFFF"/>
                </a:solidFill>
                <a:latin typeface="Verdana"/>
                <a:cs typeface="Verdana"/>
              </a:rPr>
              <a:t>DEEP </a:t>
            </a:r>
            <a:r>
              <a:rPr sz="1200" spc="-65" dirty="0">
                <a:solidFill>
                  <a:srgbClr val="FFFFFF"/>
                </a:solidFill>
                <a:latin typeface="Verdana"/>
                <a:cs typeface="Verdana"/>
              </a:rPr>
              <a:t>MENTOLABIAL </a:t>
            </a:r>
            <a:r>
              <a:rPr sz="1200" spc="-125" dirty="0">
                <a:solidFill>
                  <a:srgbClr val="FFFFFF"/>
                </a:solidFill>
                <a:latin typeface="Verdana"/>
                <a:cs typeface="Verdana"/>
              </a:rPr>
              <a:t>SULCUS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AND  </a:t>
            </a:r>
            <a:r>
              <a:rPr sz="1200" spc="-75" dirty="0">
                <a:solidFill>
                  <a:srgbClr val="FFFFFF"/>
                </a:solidFill>
                <a:latin typeface="Verdana"/>
                <a:cs typeface="Verdana"/>
              </a:rPr>
              <a:t>HYPERACTIVE </a:t>
            </a:r>
            <a:r>
              <a:rPr sz="1200" spc="-110" dirty="0">
                <a:solidFill>
                  <a:srgbClr val="FFFFFF"/>
                </a:solidFill>
                <a:latin typeface="Verdana"/>
                <a:cs typeface="Verdana"/>
              </a:rPr>
              <a:t>MENTALIS </a:t>
            </a:r>
            <a:r>
              <a:rPr sz="1200" spc="-140" dirty="0">
                <a:solidFill>
                  <a:srgbClr val="FFFFFF"/>
                </a:solidFill>
                <a:latin typeface="Verdana"/>
                <a:cs typeface="Verdana"/>
              </a:rPr>
              <a:t>SEEN </a:t>
            </a:r>
            <a:r>
              <a:rPr sz="1200" spc="-135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1200" spc="-80">
                <a:solidFill>
                  <a:srgbClr val="FFFFFF"/>
                </a:solidFill>
                <a:latin typeface="Verdana"/>
                <a:cs typeface="Verdana"/>
              </a:rPr>
              <a:t>CLASS</a:t>
            </a:r>
            <a:r>
              <a:rPr sz="1200" spc="-2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200" spc="-114" dirty="0" smtClean="0">
                <a:solidFill>
                  <a:srgbClr val="FFFFFF"/>
                </a:solidFill>
                <a:latin typeface="Verdana"/>
                <a:cs typeface="Verdana"/>
              </a:rPr>
              <a:t>II</a:t>
            </a:r>
            <a:r>
              <a:rPr sz="1200" spc="-114" smtClean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1200" spc="-105" dirty="0">
                <a:solidFill>
                  <a:srgbClr val="FFFFFF"/>
                </a:solidFill>
                <a:latin typeface="Verdana"/>
                <a:cs typeface="Verdana"/>
              </a:rPr>
              <a:t>DIVISON </a:t>
            </a:r>
            <a:r>
              <a:rPr sz="1200" spc="-114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12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MALOCCLUSION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3994" y="249377"/>
            <a:ext cx="519112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85" smtClean="0">
                <a:latin typeface="Times New Roman" pitchFamily="18" charset="0"/>
                <a:cs typeface="Times New Roman" pitchFamily="18" charset="0"/>
              </a:rPr>
              <a:t>NASOLABIAL</a:t>
            </a:r>
            <a:r>
              <a:rPr lang="en-US" sz="3200" spc="-18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39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39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40" smtClean="0">
                <a:latin typeface="Times New Roman" pitchFamily="18" charset="0"/>
                <a:cs typeface="Times New Roman" pitchFamily="18" charset="0"/>
              </a:rPr>
              <a:t>ANGLE</a:t>
            </a:r>
            <a:endParaRPr sz="3200" spc="-4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1066800"/>
            <a:ext cx="6106160" cy="40815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lnSpc>
                <a:spcPct val="15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</a:t>
            </a:r>
            <a:r>
              <a:rPr sz="2400" spc="27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24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sz="2400" spc="-24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9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1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sz="2400" spc="-17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7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7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7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3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angle</a:t>
            </a:r>
            <a:r>
              <a:rPr sz="2400" spc="-17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7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formed</a:t>
            </a:r>
            <a:r>
              <a:rPr lang="en-US" sz="2400" spc="-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6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sz="2400" spc="-1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lower</a:t>
            </a:r>
            <a:r>
              <a:rPr sz="2400" spc="-16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6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border</a:t>
            </a:r>
            <a:r>
              <a:rPr lang="en-US" sz="2400" spc="-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7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nose </a:t>
            </a:r>
            <a:r>
              <a:rPr sz="2400" spc="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400" spc="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line </a:t>
            </a:r>
            <a:r>
              <a:rPr sz="2400" spc="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connecting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 </a:t>
            </a:r>
            <a:r>
              <a:rPr sz="2400" spc="-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intersection</a:t>
            </a:r>
            <a:r>
              <a:rPr sz="2400" spc="-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1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nose</a:t>
            </a:r>
            <a:r>
              <a:rPr sz="2400" spc="-14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8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 spc="8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spc="-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spc="-18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upper</a:t>
            </a:r>
            <a:r>
              <a:rPr sz="2400" spc="-18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lip</a:t>
            </a:r>
            <a:r>
              <a:rPr lang="en-US" sz="2400" spc="-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7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sz="2400" spc="-7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7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 </a:t>
            </a:r>
            <a:r>
              <a:rPr sz="2400" spc="-4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tip </a:t>
            </a:r>
            <a:r>
              <a:rPr lang="en-US" sz="2400" spc="-4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400" spc="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spc="-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lip.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5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</a:t>
            </a:r>
            <a:r>
              <a:rPr sz="2400" spc="27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2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sz="2400" spc="-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3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angle </a:t>
            </a:r>
            <a:r>
              <a:rPr sz="2400" spc="-2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2400" spc="-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normally </a:t>
            </a:r>
            <a:r>
              <a:rPr sz="2400" spc="-16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110</a:t>
            </a:r>
            <a:r>
              <a:rPr sz="2400" spc="-39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4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degree</a:t>
            </a:r>
            <a:r>
              <a:rPr lang="en-US" sz="2400" spc="4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50000"/>
              </a:lnSpc>
              <a:spcBef>
                <a:spcPts val="1010"/>
              </a:spcBef>
              <a:tabLst>
                <a:tab pos="355600" algn="l"/>
              </a:tabLst>
            </a:pPr>
            <a:r>
              <a:rPr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</a:t>
            </a:r>
            <a:r>
              <a:rPr sz="2400" spc="27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24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sz="2400" spc="-24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9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reduces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sz="2400" spc="-1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sz="2400" spc="-19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7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sz="2400" spc="-7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7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2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proclaimed</a:t>
            </a:r>
            <a:r>
              <a:rPr sz="2400" spc="-18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8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upper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algn="just">
              <a:lnSpc>
                <a:spcPct val="150000"/>
              </a:lnSpc>
            </a:pPr>
            <a:r>
              <a:rPr lang="en-US" sz="2400" spc="-10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2400" spc="-10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ncisors</a:t>
            </a:r>
            <a:r>
              <a:rPr lang="en-US" sz="2400" spc="-10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prognathic</a:t>
            </a:r>
            <a:r>
              <a:rPr sz="2400" spc="-24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2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7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maxilla</a:t>
            </a:r>
            <a:r>
              <a:rPr sz="2400" spc="-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29400" y="4191000"/>
            <a:ext cx="2153412" cy="2442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676" y="473709"/>
            <a:ext cx="685038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4" dirty="0">
                <a:latin typeface="Times New Roman" pitchFamily="18" charset="0"/>
                <a:cs typeface="Times New Roman" pitchFamily="18" charset="0"/>
              </a:rPr>
              <a:t>INTRA-ORAL</a:t>
            </a:r>
            <a:r>
              <a:rPr sz="3200" spc="-3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90" dirty="0">
                <a:latin typeface="Times New Roman" pitchFamily="18" charset="0"/>
                <a:cs typeface="Times New Roman" pitchFamily="18" charset="0"/>
              </a:rPr>
              <a:t>EXAMINATION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1143000"/>
            <a:ext cx="6100445" cy="495712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1095"/>
              </a:spcBef>
            </a:pPr>
            <a:r>
              <a:rPr lang="en-US" sz="2400" spc="-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Examination </a:t>
            </a:r>
            <a:r>
              <a:rPr lang="en-US" sz="2400" spc="-1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spc="-27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tongue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120014" indent="-343535" algn="just">
              <a:lnSpc>
                <a:spcPct val="15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lang="en-US"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lang="en-US" sz="2400" spc="-1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Abnormalities </a:t>
            </a:r>
            <a:r>
              <a:rPr lang="en-US"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spc="-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tongue </a:t>
            </a:r>
            <a:r>
              <a:rPr lang="en-US" sz="2400" spc="1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2400" spc="-2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upset </a:t>
            </a:r>
            <a:r>
              <a:rPr lang="en-US" sz="2400" spc="-2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 </a:t>
            </a:r>
            <a:r>
              <a:rPr lang="en-US" sz="2400" spc="-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muscle </a:t>
            </a:r>
            <a:r>
              <a:rPr lang="en-US"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balance </a:t>
            </a:r>
            <a:r>
              <a:rPr lang="en-US" sz="2400" spc="-2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 spc="-43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7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equilibrium  </a:t>
            </a:r>
            <a:r>
              <a:rPr lang="en-US" sz="2400" spc="-7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leading  </a:t>
            </a:r>
            <a:r>
              <a:rPr lang="en-US" sz="2400" spc="-1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2400" spc="-1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malocclusion.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3535" algn="just">
              <a:lnSpc>
                <a:spcPct val="150000"/>
              </a:lnSpc>
              <a:spcBef>
                <a:spcPts val="1010"/>
              </a:spcBef>
              <a:tabLst>
                <a:tab pos="355600" algn="l"/>
                <a:tab pos="2068195" algn="l"/>
              </a:tabLst>
            </a:pPr>
            <a:r>
              <a:rPr lang="en-US"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lang="en-US" sz="2400" spc="11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sz="2400" spc="-1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whose</a:t>
            </a:r>
            <a:r>
              <a:rPr lang="en-US" sz="2400" spc="-1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tongue</a:t>
            </a:r>
            <a:r>
              <a:rPr lang="en-US"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1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reach</a:t>
            </a:r>
            <a:r>
              <a:rPr lang="en-US"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2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2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tip  </a:t>
            </a:r>
            <a:r>
              <a:rPr lang="en-US"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2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spc="-1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0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nose </a:t>
            </a:r>
            <a:r>
              <a:rPr lang="en-US" sz="2400" spc="-38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   </a:t>
            </a:r>
            <a:r>
              <a:rPr lang="en-US"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said </a:t>
            </a:r>
            <a:r>
              <a:rPr lang="en-US" sz="2400" spc="-1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2400" spc="11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spc="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long</a:t>
            </a:r>
            <a:r>
              <a:rPr lang="en-US" sz="2400" spc="-3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nose.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344805" indent="-343535" algn="just">
              <a:lnSpc>
                <a:spcPct val="15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lang="en-US"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lang="en-US" sz="2400" spc="-2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spc="-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lingual </a:t>
            </a:r>
            <a:r>
              <a:rPr lang="en-US" sz="2400" spc="-95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frenum</a:t>
            </a:r>
            <a:r>
              <a:rPr lang="en-US" sz="2400" spc="-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should </a:t>
            </a:r>
            <a:r>
              <a:rPr lang="en-US" sz="2400" spc="-2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sz="2400" spc="-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examined  </a:t>
            </a:r>
            <a:r>
              <a:rPr lang="en-US" sz="2400" spc="-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 tongue</a:t>
            </a:r>
            <a:r>
              <a:rPr lang="en-US" sz="2400" spc="-2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3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70142" y="4722241"/>
            <a:ext cx="2673858" cy="2135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55346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z="3200" spc="-195" smtClean="0">
                <a:latin typeface="Times New Roman" pitchFamily="18" charset="0"/>
                <a:cs typeface="Times New Roman" pitchFamily="18" charset="0"/>
              </a:rPr>
              <a:t>EXAMINATION</a:t>
            </a:r>
            <a:r>
              <a:rPr lang="en-US" sz="3200" spc="-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9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2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3200" spc="-49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00" smtClean="0">
                <a:latin typeface="Times New Roman" pitchFamily="18" charset="0"/>
                <a:cs typeface="Times New Roman" pitchFamily="18" charset="0"/>
              </a:rPr>
              <a:t>THE  </a:t>
            </a:r>
            <a:r>
              <a:rPr lang="en-US" sz="3200" spc="-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200" smtClean="0">
                <a:latin typeface="Times New Roman" pitchFamily="18" charset="0"/>
                <a:cs typeface="Times New Roman" pitchFamily="18" charset="0"/>
              </a:rPr>
              <a:t>PALATE</a:t>
            </a:r>
            <a:endParaRPr sz="3200" spc="-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990600"/>
            <a:ext cx="5797550" cy="4347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 algn="just">
              <a:spcBef>
                <a:spcPts val="105"/>
              </a:spcBef>
              <a:tabLst>
                <a:tab pos="354965" algn="l"/>
              </a:tabLst>
            </a:pPr>
            <a:r>
              <a:rPr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Palate</a:t>
            </a:r>
            <a:r>
              <a:rPr sz="2400" spc="-2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examined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sz="2400" spc="-1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following  </a:t>
            </a:r>
            <a:r>
              <a:rPr sz="2400" spc="-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findings;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4965" indent="-342900" algn="just">
              <a:spcBef>
                <a:spcPts val="995"/>
              </a:spcBef>
              <a:buClr>
                <a:srgbClr val="89D0D5"/>
              </a:buClr>
              <a:buSzPct val="80000"/>
              <a:buAutoNum type="arabicPeriod"/>
              <a:tabLst>
                <a:tab pos="354965" algn="l"/>
                <a:tab pos="355600" algn="l"/>
              </a:tabLst>
            </a:pPr>
            <a:r>
              <a:rPr sz="2400" spc="2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Dolicofacial</a:t>
            </a:r>
            <a:r>
              <a:rPr lang="en-US" sz="2400" spc="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6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sz="2400" spc="-21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4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sz="2400" spc="-16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deep</a:t>
            </a:r>
            <a:r>
              <a:rPr lang="en-US" sz="2400" spc="1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6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palate.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4965" indent="-342900" algn="just">
              <a:spcBef>
                <a:spcPts val="1005"/>
              </a:spcBef>
              <a:buClr>
                <a:srgbClr val="89D0D5"/>
              </a:buClr>
              <a:buSzPct val="80000"/>
              <a:buAutoNum type="arabicPeriod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Presence</a:t>
            </a:r>
            <a:r>
              <a:rPr sz="2400" spc="-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16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9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swellings</a:t>
            </a:r>
            <a:r>
              <a:rPr sz="2400" spc="-17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palate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4965" marR="95885" indent="-342900" algn="just">
              <a:spcBef>
                <a:spcPts val="1000"/>
              </a:spcBef>
              <a:buClr>
                <a:srgbClr val="89D0D5"/>
              </a:buClr>
              <a:buSzPct val="80000"/>
              <a:buAutoNum type="arabicPeriod"/>
              <a:tabLst>
                <a:tab pos="354965" algn="l"/>
                <a:tab pos="355600" algn="l"/>
              </a:tabLst>
            </a:pPr>
            <a:r>
              <a:rPr sz="2400" spc="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Mucosal</a:t>
            </a:r>
            <a:r>
              <a:rPr sz="2400" spc="-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ulcerations</a:t>
            </a:r>
            <a:r>
              <a:rPr sz="2400" spc="-20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indentations</a:t>
            </a:r>
            <a:r>
              <a:rPr sz="2400" spc="-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feature</a:t>
            </a:r>
            <a:r>
              <a:rPr sz="2400" spc="-2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1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traumatic</a:t>
            </a:r>
            <a:r>
              <a:rPr sz="2400" spc="-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deep</a:t>
            </a:r>
            <a:r>
              <a:rPr sz="2400" spc="-16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bite.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4965" indent="-342900" algn="just">
              <a:spcBef>
                <a:spcPts val="994"/>
              </a:spcBef>
              <a:buClr>
                <a:srgbClr val="89D0D5"/>
              </a:buClr>
              <a:buSzPct val="80000"/>
              <a:buAutoNum type="arabicPeriod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Presence</a:t>
            </a:r>
            <a:r>
              <a:rPr sz="2400" spc="-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cleft</a:t>
            </a:r>
            <a:r>
              <a:rPr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sz="2400" spc="-1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palate.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4965" marR="33020" indent="-342900" algn="just">
              <a:spcBef>
                <a:spcPts val="1010"/>
              </a:spcBef>
              <a:buClr>
                <a:srgbClr val="89D0D5"/>
              </a:buClr>
              <a:buSzPct val="80000"/>
              <a:buAutoNum type="arabicPeriod"/>
              <a:tabLst>
                <a:tab pos="354965" algn="l"/>
                <a:tab pos="355600" algn="l"/>
              </a:tabLst>
            </a:pPr>
            <a:r>
              <a:rPr sz="2400" spc="-10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third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rugae</a:t>
            </a:r>
            <a:r>
              <a:rPr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sz="2400" spc="-1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usually</a:t>
            </a:r>
            <a:r>
              <a:rPr sz="2400" spc="-2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sz="2400" spc="-1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line</a:t>
            </a: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canines.  </a:t>
            </a:r>
            <a:r>
              <a:rPr sz="2400" spc="-2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This is </a:t>
            </a:r>
            <a:r>
              <a:rPr sz="2400" spc="-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useful </a:t>
            </a:r>
            <a:r>
              <a:rPr sz="2400" spc="-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assessment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maxillary  </a:t>
            </a:r>
            <a:r>
              <a:rPr sz="24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anterior</a:t>
            </a:r>
            <a:r>
              <a:rPr sz="2400" spc="-1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proclination.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5029200"/>
            <a:ext cx="533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457200"/>
            <a:ext cx="51054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35" smtClean="0">
                <a:latin typeface="Times New Roman" pitchFamily="18" charset="0"/>
                <a:cs typeface="Times New Roman" pitchFamily="18" charset="0"/>
              </a:rPr>
              <a:t>EXAMINATION</a:t>
            </a:r>
            <a:r>
              <a:rPr lang="en-US" sz="3200" spc="-1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3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5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32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60" smtClean="0">
                <a:latin typeface="Times New Roman" pitchFamily="18" charset="0"/>
                <a:cs typeface="Times New Roman" pitchFamily="18" charset="0"/>
              </a:rPr>
              <a:t>GINGIVA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1295400"/>
            <a:ext cx="6145530" cy="5061001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805"/>
              </a:spcBef>
              <a:tabLst>
                <a:tab pos="354965" algn="l"/>
              </a:tabLst>
            </a:pPr>
            <a:r>
              <a:rPr lang="en-US" sz="2400" spc="350" dirty="0" smtClean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</a:t>
            </a:r>
            <a:r>
              <a:rPr lang="en-US" sz="2400" spc="35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spc="-55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Gingiva</a:t>
            </a:r>
            <a:r>
              <a:rPr lang="en-US" sz="2400" spc="-5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spc="-1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should </a:t>
            </a:r>
            <a:r>
              <a:rPr lang="en-US" sz="2400" spc="-25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  </a:t>
            </a:r>
            <a:r>
              <a:rPr lang="en-US" sz="2400" spc="-11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examined</a:t>
            </a:r>
            <a:r>
              <a:rPr lang="en-US" sz="2400" spc="-2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24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8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 algn="just">
              <a:lnSpc>
                <a:spcPct val="150000"/>
              </a:lnSpc>
              <a:spcBef>
                <a:spcPts val="710"/>
              </a:spcBef>
              <a:buClr>
                <a:srgbClr val="89D0D5"/>
              </a:buClr>
              <a:buSzPct val="79166"/>
              <a:buAutoNum type="arabicPeriod"/>
              <a:tabLst>
                <a:tab pos="354965" algn="l"/>
                <a:tab pos="355600" algn="l"/>
              </a:tabLst>
            </a:pPr>
            <a:r>
              <a:rPr lang="en-US" sz="2400" spc="-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Inflammation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 algn="just">
              <a:lnSpc>
                <a:spcPct val="150000"/>
              </a:lnSpc>
              <a:spcBef>
                <a:spcPts val="705"/>
              </a:spcBef>
              <a:buClr>
                <a:srgbClr val="89D0D5"/>
              </a:buClr>
              <a:buSzPct val="79166"/>
              <a:buAutoNum type="arabicPeriod"/>
              <a:tabLst>
                <a:tab pos="354965" algn="l"/>
                <a:tab pos="355600" algn="l"/>
              </a:tabLst>
            </a:pPr>
            <a:r>
              <a:rPr lang="en-US"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Recession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 algn="just">
              <a:lnSpc>
                <a:spcPct val="150000"/>
              </a:lnSpc>
              <a:spcBef>
                <a:spcPts val="725"/>
              </a:spcBef>
              <a:buClr>
                <a:srgbClr val="89D0D5"/>
              </a:buClr>
              <a:buSzPct val="79166"/>
              <a:buAutoNum type="arabicPeriod"/>
              <a:tabLst>
                <a:tab pos="354965" algn="l"/>
                <a:tab pos="355600" algn="l"/>
              </a:tabLst>
            </a:pPr>
            <a:r>
              <a:rPr lang="en-US" sz="2400" spc="-15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Mucogingival</a:t>
            </a:r>
            <a:r>
              <a:rPr lang="en-US"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6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2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lesions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162560" indent="-342900" algn="just">
              <a:lnSpc>
                <a:spcPct val="15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lang="en-US" sz="2400" spc="35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lang="en-US" sz="2400" spc="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Poor </a:t>
            </a:r>
            <a:r>
              <a:rPr lang="en-US"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oral </a:t>
            </a:r>
            <a:r>
              <a:rPr lang="en-US" sz="2400" spc="-14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hygeine</a:t>
            </a:r>
            <a:r>
              <a:rPr lang="en-US" sz="2400" spc="-1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46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spc="-2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associated  </a:t>
            </a:r>
            <a:r>
              <a:rPr lang="en-US" sz="2400" spc="-3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400" spc="-3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spc="-17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anterior </a:t>
            </a:r>
            <a:r>
              <a:rPr lang="en-US"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marginal</a:t>
            </a:r>
            <a:r>
              <a:rPr lang="en-US"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2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gingivitis.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 algn="just">
              <a:lnSpc>
                <a:spcPct val="150000"/>
              </a:lnSpc>
              <a:spcBef>
                <a:spcPts val="960"/>
              </a:spcBef>
              <a:tabLst>
                <a:tab pos="354965" algn="l"/>
              </a:tabLst>
            </a:pPr>
            <a:r>
              <a:rPr lang="en-US" sz="2400" spc="35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lang="en-US" sz="2400" spc="-17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Anterior  </a:t>
            </a:r>
            <a:r>
              <a:rPr lang="en-US" sz="2400" spc="-2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gingivitis </a:t>
            </a:r>
            <a:r>
              <a:rPr lang="en-US" sz="2400" spc="-2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17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common </a:t>
            </a:r>
            <a:r>
              <a:rPr lang="en-US" sz="2400" spc="-25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   </a:t>
            </a:r>
            <a:r>
              <a:rPr lang="en-US" sz="2400" spc="-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mouth </a:t>
            </a:r>
            <a:r>
              <a:rPr lang="en-US" sz="2400" spc="-2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breathers </a:t>
            </a:r>
            <a:r>
              <a:rPr lang="en-US"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due </a:t>
            </a:r>
            <a:r>
              <a:rPr lang="en-US" sz="2400" spc="-1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spc="-1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dryness  </a:t>
            </a:r>
            <a:r>
              <a:rPr lang="en-US" sz="2400" spc="-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 </a:t>
            </a:r>
            <a:r>
              <a:rPr lang="en-US" sz="2400" spc="-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mouth caused </a:t>
            </a:r>
            <a:r>
              <a:rPr lang="en-US" sz="2400" spc="-9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6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by  </a:t>
            </a:r>
            <a:r>
              <a:rPr lang="en-US" sz="2400" spc="-2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open  </a:t>
            </a:r>
            <a:r>
              <a:rPr lang="en-US" sz="2400" spc="-25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lip </a:t>
            </a:r>
            <a:r>
              <a:rPr lang="en-US" sz="2400" spc="-50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posture.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87896" y="609600"/>
            <a:ext cx="2356104" cy="586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200" spc="-195">
                <a:latin typeface="Times New Roman" pitchFamily="18" charset="0"/>
                <a:cs typeface="Times New Roman" pitchFamily="18" charset="0"/>
              </a:rPr>
              <a:t>EXAMINATION </a:t>
            </a:r>
            <a:r>
              <a:rPr sz="3200" spc="-20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32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2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225" dirty="0">
                <a:latin typeface="Times New Roman" pitchFamily="18" charset="0"/>
                <a:cs typeface="Times New Roman" pitchFamily="18" charset="0"/>
              </a:rPr>
              <a:t>FRENAL  </a:t>
            </a:r>
            <a:r>
              <a:rPr sz="3200" spc="-240" dirty="0">
                <a:latin typeface="Times New Roman" pitchFamily="18" charset="0"/>
                <a:cs typeface="Times New Roman" pitchFamily="18" charset="0"/>
              </a:rPr>
              <a:t>ATTACHMENTS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524000"/>
            <a:ext cx="6170930" cy="3039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20650" indent="-342900" algn="just">
              <a:lnSpc>
                <a:spcPct val="15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-10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maxillary</a:t>
            </a:r>
            <a:r>
              <a:rPr sz="2400" spc="-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labial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frenum</a:t>
            </a:r>
            <a:r>
              <a:rPr sz="2400" spc="-1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sometimes</a:t>
            </a:r>
            <a:r>
              <a:rPr sz="2400" spc="-20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thick  </a:t>
            </a:r>
            <a:r>
              <a:rPr sz="2400" spc="-8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fibrous</a:t>
            </a:r>
            <a:r>
              <a:rPr lang="en-US" sz="2400" spc="-8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7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attached</a:t>
            </a:r>
            <a:r>
              <a:rPr sz="2400" spc="-1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relatively</a:t>
            </a:r>
            <a:r>
              <a:rPr sz="2400" spc="-2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low.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50000"/>
              </a:lnSpc>
              <a:spcBef>
                <a:spcPts val="995"/>
              </a:spcBef>
              <a:tabLst>
                <a:tab pos="354965" algn="l"/>
              </a:tabLst>
            </a:pPr>
            <a:r>
              <a:rPr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</a:t>
            </a:r>
            <a:r>
              <a:rPr sz="2400" spc="27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2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sz="2400" spc="-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7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r>
              <a:rPr sz="2400" spc="-17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7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6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lead</a:t>
            </a:r>
            <a:r>
              <a:rPr sz="2400" spc="-17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24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8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midline</a:t>
            </a: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diastema.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 algn="just">
              <a:lnSpc>
                <a:spcPct val="15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Abnormal</a:t>
            </a:r>
            <a:r>
              <a:rPr sz="2400" spc="-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frenal</a:t>
            </a:r>
            <a:r>
              <a:rPr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attachment</a:t>
            </a:r>
            <a:r>
              <a:rPr sz="2400" spc="-20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diagnosed</a:t>
            </a:r>
            <a:r>
              <a:rPr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by  </a:t>
            </a:r>
            <a:r>
              <a:rPr sz="2400" spc="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blench</a:t>
            </a:r>
            <a:r>
              <a:rPr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test.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12438" y="4114800"/>
            <a:ext cx="4191000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6638925" cy="14016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3200" spc="-195" dirty="0">
                <a:latin typeface="Times New Roman" pitchFamily="18" charset="0"/>
                <a:cs typeface="Times New Roman" pitchFamily="18" charset="0"/>
              </a:rPr>
              <a:t>EXAMINATION 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3200" spc="-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470" dirty="0">
                <a:latin typeface="Times New Roman" pitchFamily="18" charset="0"/>
                <a:cs typeface="Times New Roman" pitchFamily="18" charset="0"/>
              </a:rPr>
              <a:t>TONSILS  </a:t>
            </a:r>
            <a:r>
              <a:rPr sz="3200" spc="30">
                <a:latin typeface="Times New Roman" pitchFamily="18" charset="0"/>
                <a:cs typeface="Times New Roman" pitchFamily="18" charset="0"/>
              </a:rPr>
              <a:t>AND</a:t>
            </a:r>
            <a:r>
              <a:rPr sz="3200" spc="-325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210">
                <a:latin typeface="Times New Roman" pitchFamily="18" charset="0"/>
                <a:cs typeface="Times New Roman" pitchFamily="18" charset="0"/>
              </a:rPr>
              <a:t>ADENOIDS</a:t>
            </a:r>
            <a:endParaRPr sz="3200" spc="-21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1828800"/>
            <a:ext cx="6551930" cy="16754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lang="en-US"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lang="en-US" sz="2400" spc="-2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Abnormaly</a:t>
            </a:r>
            <a:r>
              <a:rPr lang="en-US"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inflamed </a:t>
            </a:r>
            <a:r>
              <a:rPr lang="en-US" sz="2400" spc="-2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tonsils </a:t>
            </a:r>
            <a:r>
              <a:rPr lang="en-US" sz="2400" spc="-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cause  </a:t>
            </a:r>
            <a:r>
              <a:rPr lang="en-US" sz="2400" spc="-1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alterations  </a:t>
            </a:r>
            <a:r>
              <a:rPr lang="en-US" sz="2400" spc="-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spc="-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tongue </a:t>
            </a:r>
            <a:r>
              <a:rPr lang="en-US"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spc="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jaw</a:t>
            </a:r>
            <a:r>
              <a:rPr lang="en-US" sz="2400" spc="-3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6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posture  </a:t>
            </a:r>
            <a:r>
              <a:rPr lang="en-US" sz="2400" spc="-2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there  </a:t>
            </a:r>
            <a:r>
              <a:rPr lang="en-US" sz="2400" spc="-1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400" spc="-19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upsetting  </a:t>
            </a:r>
            <a:r>
              <a:rPr lang="en-US" sz="2400" spc="-23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 </a:t>
            </a:r>
            <a:r>
              <a:rPr lang="en-US" sz="2400" spc="-45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oro</a:t>
            </a:r>
            <a:r>
              <a:rPr lang="en-US" sz="2400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-facial </a:t>
            </a:r>
            <a:r>
              <a:rPr lang="en-US"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balance </a:t>
            </a:r>
            <a:r>
              <a:rPr lang="en-US" sz="2400" spc="-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leading  </a:t>
            </a:r>
            <a:r>
              <a:rPr lang="en-US" sz="2400" spc="-1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spc="-18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2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malocclusion.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819525"/>
            <a:ext cx="52197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228600"/>
            <a:ext cx="5638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420" smtClean="0">
                <a:latin typeface="Times New Roman" pitchFamily="18" charset="0"/>
                <a:cs typeface="Times New Roman" pitchFamily="18" charset="0"/>
              </a:rPr>
              <a:t>ASSESSMENT</a:t>
            </a:r>
            <a:r>
              <a:rPr lang="en-US" sz="3200" spc="-42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3200" spc="-42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25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200" spc="-25" dirty="0" smtClean="0">
                <a:latin typeface="Times New Roman" pitchFamily="18" charset="0"/>
                <a:cs typeface="Times New Roman" pitchFamily="18" charset="0"/>
              </a:rPr>
              <a:t>DENTITION</a:t>
            </a:r>
            <a:endParaRPr sz="3200" spc="-43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0600" y="1143000"/>
            <a:ext cx="6107430" cy="54906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95"/>
              </a:spcBef>
            </a:pPr>
            <a:r>
              <a:rPr sz="2400" spc="-2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Dental </a:t>
            </a:r>
            <a:r>
              <a:rPr sz="2400" spc="-1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system </a:t>
            </a:r>
            <a:r>
              <a:rPr sz="2400" spc="-17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sz="2400" spc="-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examined </a:t>
            </a:r>
            <a:r>
              <a:rPr sz="2400" spc="-6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sz="2400" spc="-3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8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sz="240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42900" algn="just">
              <a:lnSpc>
                <a:spcPct val="150000"/>
              </a:lnSpc>
              <a:spcBef>
                <a:spcPts val="1005"/>
              </a:spcBef>
              <a:buClr>
                <a:srgbClr val="89D0D5"/>
              </a:buClr>
              <a:buSzPct val="78571"/>
              <a:buAutoNum type="arabicPeriod"/>
              <a:tabLst>
                <a:tab pos="354965" algn="l"/>
                <a:tab pos="355600" algn="l"/>
              </a:tabLst>
            </a:pPr>
            <a:r>
              <a:rPr sz="2400" spc="-4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Teeth</a:t>
            </a:r>
            <a:r>
              <a:rPr sz="2400" spc="-12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present</a:t>
            </a:r>
            <a:r>
              <a:rPr sz="2400" spc="-12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sz="2400" spc="-14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oral</a:t>
            </a:r>
            <a:r>
              <a:rPr sz="2400" spc="-12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cavity</a:t>
            </a:r>
            <a:endParaRPr sz="240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42900" algn="just">
              <a:lnSpc>
                <a:spcPct val="150000"/>
              </a:lnSpc>
              <a:spcBef>
                <a:spcPts val="1010"/>
              </a:spcBef>
              <a:buClr>
                <a:srgbClr val="89D0D5"/>
              </a:buClr>
              <a:buSzPct val="78571"/>
              <a:buAutoNum type="arabicPeriod"/>
              <a:tabLst>
                <a:tab pos="354965" algn="l"/>
                <a:tab pos="355600" algn="l"/>
              </a:tabLst>
            </a:pPr>
            <a:r>
              <a:rPr sz="2400" spc="-4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Teeth</a:t>
            </a:r>
            <a:r>
              <a:rPr sz="2400" spc="-12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unerupted</a:t>
            </a:r>
            <a:endParaRPr sz="240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42900" algn="just">
              <a:lnSpc>
                <a:spcPct val="150000"/>
              </a:lnSpc>
              <a:spcBef>
                <a:spcPts val="994"/>
              </a:spcBef>
              <a:buClr>
                <a:srgbClr val="89D0D5"/>
              </a:buClr>
              <a:buSzPct val="78571"/>
              <a:buAutoNum type="arabicPeriod"/>
              <a:tabLst>
                <a:tab pos="354965" algn="l"/>
                <a:tab pos="355600" algn="l"/>
              </a:tabLst>
            </a:pPr>
            <a:r>
              <a:rPr sz="2400" spc="-4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Teeth</a:t>
            </a:r>
            <a:r>
              <a:rPr sz="2400" spc="-12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missing</a:t>
            </a:r>
            <a:endParaRPr sz="240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42900" algn="just">
              <a:lnSpc>
                <a:spcPct val="150000"/>
              </a:lnSpc>
              <a:spcBef>
                <a:spcPts val="994"/>
              </a:spcBef>
              <a:buClr>
                <a:srgbClr val="89D0D5"/>
              </a:buClr>
              <a:buSzPct val="78571"/>
              <a:buAutoNum type="arabicPeriod"/>
              <a:tabLst>
                <a:tab pos="354965" algn="l"/>
                <a:tab pos="355600" algn="l"/>
              </a:tabLst>
            </a:pPr>
            <a:r>
              <a:rPr sz="2400" spc="-4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Teeth</a:t>
            </a:r>
            <a:r>
              <a:rPr sz="2400" spc="-12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erupted</a:t>
            </a:r>
            <a:r>
              <a:rPr sz="2400" spc="-1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-10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sz="2400" spc="-12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erupted</a:t>
            </a:r>
            <a:endParaRPr sz="240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42900" algn="just">
              <a:lnSpc>
                <a:spcPct val="150000"/>
              </a:lnSpc>
              <a:spcBef>
                <a:spcPts val="1010"/>
              </a:spcBef>
              <a:buClr>
                <a:srgbClr val="89D0D5"/>
              </a:buClr>
              <a:buSzPct val="78571"/>
              <a:buAutoNum type="arabicPeriod"/>
              <a:tabLst>
                <a:tab pos="354965" algn="l"/>
                <a:tab pos="355600" algn="l"/>
              </a:tabLst>
            </a:pPr>
            <a:r>
              <a:rPr sz="2400" spc="-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Presence </a:t>
            </a:r>
            <a:r>
              <a:rPr sz="2400" spc="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3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caries,</a:t>
            </a:r>
            <a:r>
              <a:rPr lang="en-US" sz="2400" spc="-3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restorations</a:t>
            </a:r>
            <a:r>
              <a:rPr lang="en-US" sz="2400" spc="-3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,malocclusions,</a:t>
            </a:r>
            <a:r>
              <a:rPr lang="en-US" sz="2400" spc="-3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hypoplasia,</a:t>
            </a:r>
            <a:r>
              <a:rPr lang="en-US" sz="2400" spc="-3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wear</a:t>
            </a:r>
            <a:r>
              <a:rPr sz="2400" spc="-37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endParaRPr sz="2400" smtClean="0">
              <a:latin typeface="Times New Roman" pitchFamily="18" charset="0"/>
              <a:cs typeface="Times New Roman" pitchFamily="18" charset="0"/>
            </a:endParaRPr>
          </a:p>
          <a:p>
            <a:pPr marL="355600" algn="just">
              <a:lnSpc>
                <a:spcPct val="150000"/>
              </a:lnSpc>
            </a:pPr>
            <a:r>
              <a:rPr sz="2400" spc="-2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dislocation.</a:t>
            </a:r>
            <a:endParaRPr sz="240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78571"/>
              <a:buAutoNum type="arabicPeriod" startAt="6"/>
              <a:tabLst>
                <a:tab pos="354965" algn="l"/>
                <a:tab pos="355600" algn="l"/>
              </a:tabLst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43396"/>
            <a:ext cx="6629400" cy="5775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algn="just">
              <a:lnSpc>
                <a:spcPct val="200000"/>
              </a:lnSpc>
              <a:spcBef>
                <a:spcPts val="994"/>
              </a:spcBef>
              <a:buClr>
                <a:srgbClr val="89D0D5"/>
              </a:buClr>
              <a:buSzPct val="78571"/>
              <a:buAutoNum type="arabicPeriod" startAt="6"/>
              <a:tabLst>
                <a:tab pos="354965" algn="l"/>
                <a:tab pos="355600" algn="l"/>
              </a:tabLst>
            </a:pPr>
            <a:r>
              <a:rPr lang="en-US" sz="2400" spc="5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en-US" sz="2400" spc="-14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400" spc="-12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spc="-1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occlusion</a:t>
            </a:r>
            <a:r>
              <a:rPr lang="en-US" sz="2400" spc="-16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en-US" sz="2400" spc="-114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2400" spc="-12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ANGLES</a:t>
            </a:r>
            <a:r>
              <a:rPr lang="en-US" sz="2400" spc="-13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8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n-US" sz="2400" spc="-13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2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,II ,III.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 algn="just">
              <a:lnSpc>
                <a:spcPct val="200000"/>
              </a:lnSpc>
              <a:spcBef>
                <a:spcPts val="1000"/>
              </a:spcBef>
              <a:buClr>
                <a:srgbClr val="89D0D5"/>
              </a:buClr>
              <a:buSzPct val="78571"/>
              <a:buAutoNum type="arabicPeriod" startAt="6"/>
              <a:tabLst>
                <a:tab pos="354965" algn="l"/>
                <a:tab pos="355600" algn="l"/>
              </a:tabLst>
            </a:pPr>
            <a:r>
              <a:rPr lang="en-US" sz="2400" spc="2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Record </a:t>
            </a:r>
            <a:r>
              <a:rPr lang="en-US" sz="2400" spc="-1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overbite</a:t>
            </a:r>
            <a:r>
              <a:rPr lang="en-US" sz="2400" spc="-31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spc="-4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jet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 algn="just">
              <a:lnSpc>
                <a:spcPct val="200000"/>
              </a:lnSpc>
              <a:spcBef>
                <a:spcPts val="1005"/>
              </a:spcBef>
              <a:buClr>
                <a:srgbClr val="89D0D5"/>
              </a:buClr>
              <a:buSzPct val="78571"/>
              <a:buAutoNum type="arabicPeriod" startAt="6"/>
              <a:tabLst>
                <a:tab pos="354965" algn="l"/>
                <a:tab pos="355600" algn="l"/>
              </a:tabLst>
            </a:pPr>
            <a:r>
              <a:rPr lang="en-US" sz="2400" spc="5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</a:t>
            </a:r>
            <a:r>
              <a:rPr lang="en-US" sz="2400" spc="-5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spc="-32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bite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 algn="just">
              <a:lnSpc>
                <a:spcPct val="200000"/>
              </a:lnSpc>
              <a:spcBef>
                <a:spcPts val="994"/>
              </a:spcBef>
              <a:buClr>
                <a:srgbClr val="89D0D5"/>
              </a:buClr>
              <a:buSzPct val="78571"/>
              <a:buAutoNum type="arabicPeriod" startAt="6"/>
              <a:tabLst>
                <a:tab pos="354965" algn="l"/>
                <a:tab pos="355600" algn="l"/>
              </a:tabLst>
            </a:pPr>
            <a:r>
              <a:rPr lang="en-US" sz="2400" spc="-4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lang="en-US" sz="2400" spc="-15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tooth</a:t>
            </a:r>
            <a:r>
              <a:rPr lang="en-US" sz="2400" spc="-12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6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irregularities</a:t>
            </a:r>
            <a:r>
              <a:rPr lang="en-US" sz="2400" spc="-16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2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en-US" sz="2400" spc="-12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2400" spc="-114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rotation,</a:t>
            </a:r>
            <a:r>
              <a:rPr lang="en-US" sz="2400" spc="-14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displacement </a:t>
            </a:r>
            <a:r>
              <a:rPr lang="en-US" sz="2400" spc="-8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intrusion </a:t>
            </a:r>
            <a:r>
              <a:rPr lang="en-US" sz="2400" spc="5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spc="-37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7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extrusion </a:t>
            </a:r>
            <a:r>
              <a:rPr lang="en-US" sz="2400" spc="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400" spc="-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noted.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 algn="just">
              <a:lnSpc>
                <a:spcPct val="200000"/>
              </a:lnSpc>
              <a:spcBef>
                <a:spcPts val="994"/>
              </a:spcBef>
              <a:buClr>
                <a:srgbClr val="89D0D5"/>
              </a:buClr>
              <a:buSzPct val="78571"/>
              <a:buAutoNum type="arabicPeriod" startAt="10"/>
              <a:tabLst>
                <a:tab pos="354965" algn="l"/>
                <a:tab pos="355600" algn="l"/>
              </a:tabLst>
            </a:pPr>
            <a:r>
              <a:rPr lang="en-US" sz="2400" spc="5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</a:t>
            </a:r>
            <a:r>
              <a:rPr lang="en-US" sz="2400" spc="1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</a:t>
            </a:r>
            <a:r>
              <a:rPr lang="en-US" sz="2400" spc="-31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676" y="473709"/>
            <a:ext cx="675152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175" dirty="0">
                <a:latin typeface="Times New Roman" pitchFamily="18" charset="0"/>
                <a:cs typeface="Times New Roman" pitchFamily="18" charset="0"/>
              </a:rPr>
              <a:t>FUNCTIONAL  </a:t>
            </a:r>
            <a:r>
              <a:rPr sz="3200" spc="-200" dirty="0">
                <a:latin typeface="Times New Roman" pitchFamily="18" charset="0"/>
                <a:cs typeface="Times New Roman" pitchFamily="18" charset="0"/>
              </a:rPr>
              <a:t>EXAMINATION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295400"/>
            <a:ext cx="7848600" cy="5320483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54965" marR="5080" indent="-342900" algn="just">
              <a:spcBef>
                <a:spcPts val="540"/>
              </a:spcBef>
              <a:tabLst>
                <a:tab pos="354965" algn="l"/>
              </a:tabLst>
            </a:pPr>
            <a:r>
              <a:rPr sz="2400" spc="254" dirty="0">
                <a:solidFill>
                  <a:srgbClr val="89D0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</a:t>
            </a:r>
            <a:r>
              <a:rPr sz="2400" spc="254">
                <a:solidFill>
                  <a:srgbClr val="89D0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spc="-19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2400" spc="-19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9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</a:t>
            </a:r>
            <a:r>
              <a:rPr lang="en-US" sz="2400" spc="-19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9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</a:t>
            </a:r>
            <a:r>
              <a:rPr sz="2400" spc="-3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established </a:t>
            </a:r>
            <a:r>
              <a:rPr lang="en-US" sz="2400" spc="-3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2400" spc="-3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r>
              <a:rPr lang="en-US" sz="2400" spc="-5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2400" spc="-2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endParaRPr lang="en-IN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marR="5080" indent="-342900" algn="just">
              <a:spcBef>
                <a:spcPts val="540"/>
              </a:spcBef>
              <a:tabLst>
                <a:tab pos="354965" algn="l"/>
              </a:tabLst>
            </a:pP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stomatognathic </a:t>
            </a:r>
            <a:r>
              <a:rPr lang="en-US" sz="2400" spc="-1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lang="en-US" sz="2400" spc="-12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promotes </a:t>
            </a:r>
            <a:r>
              <a:rPr lang="en-US" sz="2400" spc="-4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r>
              <a:rPr lang="en-US" sz="2400" spc="-5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spc="-22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endParaRPr lang="en-IN" sz="2400" spc="-3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marR="5080" indent="-342900" algn="just">
              <a:spcBef>
                <a:spcPts val="540"/>
              </a:spcBef>
              <a:tabLst>
                <a:tab pos="354965" algn="l"/>
              </a:tabLst>
            </a:pPr>
            <a:r>
              <a:rPr lang="en-IN"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400" spc="-3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spc="7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en-US" sz="2400" spc="1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oro-facial</a:t>
            </a:r>
            <a:r>
              <a:rPr lang="en-US" sz="2400" spc="-1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560"/>
              </a:spcBef>
              <a:tabLst>
                <a:tab pos="354965" algn="l"/>
              </a:tabLst>
            </a:pPr>
            <a:r>
              <a:rPr sz="2400" spc="285" dirty="0">
                <a:solidFill>
                  <a:srgbClr val="89D0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	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</a:t>
            </a:r>
            <a:r>
              <a:rPr sz="2400" spc="-2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examination </a:t>
            </a:r>
            <a:r>
              <a:rPr lang="en-US" sz="2400" spc="-2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n-US" sz="2400" spc="-5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en-US" sz="2400" spc="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6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algn="just"/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marR="500380" indent="-342900" algn="just">
              <a:spcBef>
                <a:spcPts val="1010"/>
              </a:spcBef>
              <a:buClr>
                <a:srgbClr val="89D0D5"/>
              </a:buClr>
              <a:buSzPct val="78947"/>
              <a:buAutoNum type="arabicPeriod"/>
              <a:tabLst>
                <a:tab pos="354965" algn="l"/>
                <a:tab pos="355600" algn="l"/>
              </a:tabLst>
            </a:pP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postural 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 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 </a:t>
            </a:r>
            <a:r>
              <a:rPr sz="2400" spc="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400" spc="-4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  </a:t>
            </a:r>
            <a:r>
              <a:rPr sz="24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occlusal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indent="-342900" algn="just">
              <a:spcBef>
                <a:spcPts val="545"/>
              </a:spcBef>
              <a:buClr>
                <a:srgbClr val="89D0D5"/>
              </a:buClr>
              <a:buSzPct val="78947"/>
              <a:buAutoNum type="arabicPeriod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 </a:t>
            </a:r>
            <a:r>
              <a:rPr sz="24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-2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closure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indent="-342900" algn="just">
              <a:spcBef>
                <a:spcPts val="535"/>
              </a:spcBef>
              <a:buClr>
                <a:srgbClr val="89D0D5"/>
              </a:buClr>
              <a:buSzPct val="78947"/>
              <a:buAutoNum type="arabicPeriod"/>
              <a:tabLst>
                <a:tab pos="354965" algn="l"/>
                <a:tab pos="355600" algn="l"/>
              </a:tabLst>
            </a:pPr>
            <a:r>
              <a:rPr sz="2400" spc="-1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 </a:t>
            </a:r>
            <a:r>
              <a:rPr sz="24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respiration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indent="-342900" algn="just">
              <a:spcBef>
                <a:spcPts val="555"/>
              </a:spcBef>
              <a:buClr>
                <a:srgbClr val="89D0D5"/>
              </a:buClr>
              <a:buSzPct val="78947"/>
              <a:buAutoNum type="arabicPeriod"/>
              <a:tabLst>
                <a:tab pos="354965" algn="l"/>
                <a:tab pos="355600" algn="l"/>
              </a:tabLst>
            </a:pP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 </a:t>
            </a:r>
            <a:r>
              <a: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-15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5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TMJ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indent="-342900" algn="just">
              <a:spcBef>
                <a:spcPts val="540"/>
              </a:spcBef>
              <a:buClr>
                <a:srgbClr val="89D0D5"/>
              </a:buClr>
              <a:buSzPct val="78947"/>
              <a:buAutoNum type="arabicPeriod"/>
              <a:tabLst>
                <a:tab pos="354965" algn="l"/>
                <a:tab pos="355600" algn="l"/>
              </a:tabLst>
            </a:pPr>
            <a:r>
              <a:rPr sz="2400" spc="-5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Examination </a:t>
            </a:r>
            <a:r>
              <a:rPr sz="24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4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swallowing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indent="-342900" algn="just">
              <a:spcBef>
                <a:spcPts val="540"/>
              </a:spcBef>
              <a:buClr>
                <a:srgbClr val="89D0D5"/>
              </a:buClr>
              <a:buSzPct val="78947"/>
              <a:buAutoNum type="arabicPeriod"/>
              <a:tabLst>
                <a:tab pos="354965" algn="l"/>
                <a:tab pos="355600" algn="l"/>
              </a:tabLst>
            </a:pP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Examination </a:t>
            </a:r>
            <a:r>
              <a: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-24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24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3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r>
              <a:rPr lang="en-US" sz="2400" spc="3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25617" y="1458435"/>
            <a:ext cx="6945086" cy="82731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232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953905" y="2645769"/>
          <a:ext cx="6096000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354780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522061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2827659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CORE AREAS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DOMAIN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CATEGORY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0390087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ESSENTIAL DIAGNOSTIC</a:t>
                      </a:r>
                      <a:r>
                        <a:rPr lang="en-US" sz="1400" baseline="0" dirty="0" smtClean="0"/>
                        <a:t> AID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AFFECTIVE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DESIRE TO KNOW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28219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CASE HISTORY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COGNITIVE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MUST KNOW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517178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ORTHODONTIC STUDY</a:t>
                      </a:r>
                      <a:r>
                        <a:rPr lang="en-US" sz="1400" baseline="0" dirty="0" smtClean="0"/>
                        <a:t> MODELS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PSYCHOMOTOR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NICE</a:t>
                      </a:r>
                      <a:r>
                        <a:rPr lang="en-US" sz="1400" baseline="0" dirty="0" smtClean="0"/>
                        <a:t> TO </a:t>
                      </a:r>
                      <a:r>
                        <a:rPr lang="en-US" sz="1400" dirty="0" smtClean="0"/>
                        <a:t> KNOW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855685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DIAGNOSTIC SET UP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PSYCHOMOTOR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NICE TO KNOW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37034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RECENT ADVANCES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AFFECTIVE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DESIRE TO  KNOW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4817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77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676" y="476757"/>
            <a:ext cx="8275524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320" dirty="0"/>
              <a:t>ASSESSMENT </a:t>
            </a:r>
            <a:r>
              <a:rPr sz="3200" spc="-15" dirty="0"/>
              <a:t>OF </a:t>
            </a:r>
            <a:r>
              <a:rPr sz="3200" spc="-204" dirty="0"/>
              <a:t>POSTURAL </a:t>
            </a:r>
            <a:r>
              <a:rPr sz="3200" spc="-450" dirty="0"/>
              <a:t>REST  </a:t>
            </a:r>
            <a:r>
              <a:rPr sz="3200" spc="-250" dirty="0"/>
              <a:t>POSITION </a:t>
            </a:r>
            <a:r>
              <a:rPr sz="3200" spc="25" dirty="0"/>
              <a:t>AND</a:t>
            </a:r>
            <a:r>
              <a:rPr sz="3200" spc="-265" dirty="0"/>
              <a:t> </a:t>
            </a:r>
            <a:r>
              <a:rPr sz="3200" spc="-185" dirty="0"/>
              <a:t>INTER-OCCLUSAL  </a:t>
            </a:r>
            <a:r>
              <a:rPr sz="3200" spc="-45" dirty="0"/>
              <a:t>CLEARANCE.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3400" y="1676400"/>
            <a:ext cx="6545580" cy="4091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98120" indent="-342900" algn="just">
              <a:lnSpc>
                <a:spcPct val="15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2400" spc="270" dirty="0">
                <a:solidFill>
                  <a:srgbClr val="89D0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	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postural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 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 </a:t>
            </a:r>
            <a:r>
              <a:rPr sz="2400" spc="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spc="-2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spc="-2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mandible </a:t>
            </a:r>
            <a:r>
              <a:rPr sz="24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sz="24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muscles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closes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jaw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are,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 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</a:t>
            </a:r>
            <a:r>
              <a:rPr sz="24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minimal </a:t>
            </a:r>
            <a:r>
              <a:rPr sz="24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contraction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posture </a:t>
            </a:r>
            <a:r>
              <a:rPr sz="2400" spc="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spc="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mandible.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2400" spc="254" dirty="0">
                <a:solidFill>
                  <a:srgbClr val="89D0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	</a:t>
            </a:r>
            <a:r>
              <a:rPr sz="24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postural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position,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exists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jaws.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2400" spc="254" dirty="0">
                <a:solidFill>
                  <a:srgbClr val="89D0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	</a:t>
            </a:r>
            <a:r>
              <a:rPr sz="2400" spc="-17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spc="-17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 spc="5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</a:t>
            </a:r>
            <a:r>
              <a:rPr sz="2400" spc="-17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400" spc="-17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7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 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sz="2400" spc="-9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FREEWAY</a:t>
            </a:r>
            <a:r>
              <a:rPr sz="2400" spc="-2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2400" spc="254" dirty="0">
                <a:solidFill>
                  <a:srgbClr val="89D0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	</a:t>
            </a:r>
            <a:r>
              <a:rPr sz="2400" spc="-9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FREEWAY </a:t>
            </a:r>
            <a:r>
              <a:rPr sz="2400" spc="-4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</a:t>
            </a:r>
            <a:r>
              <a:rPr sz="2400" spc="-17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spc="-17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spc="-9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3mm</a:t>
            </a:r>
            <a:r>
              <a:rPr lang="en-US" sz="2400" spc="-9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400" spc="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canine</a:t>
            </a:r>
            <a:r>
              <a:rPr sz="24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0" y="5715000"/>
            <a:ext cx="3810000" cy="962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685515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2400" spc="10" dirty="0" smtClean="0"/>
              <a:t>METHODS</a:t>
            </a:r>
            <a:r>
              <a:rPr lang="en-IN" sz="2400" spc="-204" dirty="0" smtClean="0"/>
              <a:t> </a:t>
            </a:r>
            <a:r>
              <a:rPr lang="en-IN" sz="2400" spc="-25" dirty="0" smtClean="0"/>
              <a:t>USED</a:t>
            </a:r>
            <a:r>
              <a:rPr lang="en-IN" sz="2400" spc="-185" dirty="0" smtClean="0"/>
              <a:t> </a:t>
            </a:r>
            <a:r>
              <a:rPr lang="en-IN" sz="2400" spc="-10" dirty="0" smtClean="0"/>
              <a:t>TO</a:t>
            </a:r>
            <a:r>
              <a:rPr lang="en-IN" sz="2400" spc="-180" dirty="0" smtClean="0"/>
              <a:t> </a:t>
            </a:r>
            <a:r>
              <a:rPr lang="en-IN" sz="2400" spc="10" dirty="0" smtClean="0"/>
              <a:t>RECORD</a:t>
            </a:r>
            <a:r>
              <a:rPr lang="en-IN" sz="2400" spc="-175" dirty="0" smtClean="0"/>
              <a:t> </a:t>
            </a:r>
            <a:r>
              <a:rPr lang="en-IN" sz="2400" spc="-20" dirty="0" smtClean="0"/>
              <a:t>THE</a:t>
            </a:r>
            <a:r>
              <a:rPr lang="en-IN" sz="2400" spc="-185" dirty="0" smtClean="0"/>
              <a:t> </a:t>
            </a:r>
            <a:r>
              <a:rPr lang="en-IN" sz="2400" spc="-70" dirty="0" smtClean="0"/>
              <a:t>POSTURAL</a:t>
            </a:r>
            <a:r>
              <a:rPr lang="en-IN" sz="2400" spc="-180" dirty="0" smtClean="0"/>
              <a:t> </a:t>
            </a:r>
            <a:r>
              <a:rPr lang="en-IN" sz="2400" spc="-155" dirty="0" smtClean="0"/>
              <a:t>REST</a:t>
            </a: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spc="-60" dirty="0" smtClean="0"/>
              <a:t>POSITION</a:t>
            </a:r>
            <a:endParaRPr lang="en-IN"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609600" y="1371600"/>
            <a:ext cx="7551624" cy="4114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4765" indent="68580" algn="just">
              <a:lnSpc>
                <a:spcPct val="150000"/>
              </a:lnSpc>
              <a:spcBef>
                <a:spcPts val="105"/>
              </a:spcBef>
            </a:pPr>
            <a:r>
              <a:rPr sz="2400" spc="-9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PHONETIC</a:t>
            </a:r>
            <a:r>
              <a:rPr lang="en-US" sz="2400" spc="-9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15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METHOD;</a:t>
            </a:r>
            <a:r>
              <a:rPr sz="2400" spc="-16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-1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sz="2400" spc="-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asked</a:t>
            </a:r>
            <a:r>
              <a:rPr sz="2400" spc="-1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400" spc="-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sz="24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consonants </a:t>
            </a:r>
            <a:r>
              <a:rPr sz="24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sz="2400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c’’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sz="24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</a:t>
            </a:r>
            <a:r>
              <a:rPr sz="2400" spc="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 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Mississippi.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 algn="just">
              <a:lnSpc>
                <a:spcPct val="150000"/>
              </a:lnSpc>
              <a:spcBef>
                <a:spcPts val="995"/>
              </a:spcBef>
              <a:tabLst>
                <a:tab pos="354965" algn="l"/>
              </a:tabLst>
            </a:pPr>
            <a:r>
              <a:rPr sz="2400" spc="270" dirty="0">
                <a:solidFill>
                  <a:srgbClr val="89D0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</a:t>
            </a:r>
            <a:r>
              <a:rPr sz="2400" spc="270">
                <a:solidFill>
                  <a:srgbClr val="89D0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spc="-10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spc="-10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8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mandible</a:t>
            </a:r>
            <a:r>
              <a:rPr sz="2400" spc="-1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returns</a:t>
            </a:r>
            <a:r>
              <a:rPr sz="2400" spc="-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400" spc="-1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postural</a:t>
            </a:r>
            <a:r>
              <a:rPr sz="2400" spc="-2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</a:t>
            </a:r>
            <a:r>
              <a:rPr sz="2400" spc="-1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 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seconds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sz="24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-5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168275" indent="-342900" algn="just">
              <a:lnSpc>
                <a:spcPct val="150000"/>
              </a:lnSpc>
              <a:spcBef>
                <a:spcPts val="1010"/>
              </a:spcBef>
            </a:pPr>
            <a:r>
              <a:rPr sz="2400" spc="270" dirty="0">
                <a:solidFill>
                  <a:srgbClr val="89D0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</a:t>
            </a:r>
            <a:r>
              <a:rPr sz="2400" spc="850" dirty="0">
                <a:solidFill>
                  <a:srgbClr val="89D0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-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sz="24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told</a:t>
            </a:r>
            <a:r>
              <a:rPr sz="2400" spc="-1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400" spc="-1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-1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jaw,</a:t>
            </a:r>
            <a:r>
              <a:rPr sz="2400" spc="-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</a:t>
            </a:r>
            <a:r>
              <a:rPr sz="2400" spc="-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 </a:t>
            </a:r>
            <a:r>
              <a:rPr sz="24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tongue</a:t>
            </a:r>
            <a:r>
              <a:rPr sz="2400" spc="-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r>
              <a:rPr sz="2400" spc="-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sz="2400" spc="-1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phonation,</a:t>
            </a:r>
            <a:r>
              <a:rPr sz="2400" spc="-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sz="2400" spc="-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-1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dentist 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parts</a:t>
            </a:r>
            <a:r>
              <a:rPr sz="24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-1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lips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400" spc="-1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sz="2400" spc="-1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interocclusal</a:t>
            </a:r>
            <a:r>
              <a:rPr sz="2400" spc="-1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676" y="473709"/>
            <a:ext cx="546544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20" dirty="0">
                <a:latin typeface="Times New Roman" pitchFamily="18" charset="0"/>
                <a:cs typeface="Times New Roman" pitchFamily="18" charset="0"/>
              </a:rPr>
              <a:t>COMMAND</a:t>
            </a:r>
            <a:r>
              <a:rPr sz="3200" spc="-3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60" dirty="0">
                <a:latin typeface="Times New Roman" pitchFamily="18" charset="0"/>
                <a:cs typeface="Times New Roman" pitchFamily="18" charset="0"/>
              </a:rPr>
              <a:t>METHOD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600200"/>
            <a:ext cx="6499225" cy="23576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003300" indent="-342900" algn="just">
              <a:lnSpc>
                <a:spcPct val="15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lang="en-US" sz="2400" spc="270" dirty="0">
                <a:solidFill>
                  <a:srgbClr val="89D0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	</a:t>
            </a:r>
            <a:r>
              <a:rPr lang="en-US" sz="2400" spc="-23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lang="en-US" sz="2400" spc="-1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</a:t>
            </a:r>
            <a:r>
              <a:rPr lang="en-US" sz="2400" spc="-37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 </a:t>
            </a:r>
            <a:r>
              <a:rPr lang="en-US"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asked </a:t>
            </a:r>
            <a:r>
              <a:rPr lang="en-US"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spc="-4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 </a:t>
            </a:r>
            <a:r>
              <a:rPr lang="en-US"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certain  </a:t>
            </a:r>
            <a:r>
              <a:rPr lang="en-US"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 </a:t>
            </a:r>
            <a:r>
              <a:rPr lang="en-US"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</a:t>
            </a:r>
            <a:r>
              <a:rPr lang="en-US"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2400" spc="-2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swallowing.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 algn="just">
              <a:lnSpc>
                <a:spcPct val="150000"/>
              </a:lnSpc>
              <a:spcBef>
                <a:spcPts val="995"/>
              </a:spcBef>
              <a:tabLst>
                <a:tab pos="354965" algn="l"/>
              </a:tabLst>
            </a:pPr>
            <a:r>
              <a:rPr lang="en-US" sz="2400" spc="270" dirty="0">
                <a:solidFill>
                  <a:srgbClr val="89D0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	</a:t>
            </a:r>
            <a:r>
              <a:rPr lang="en-US" sz="2400" spc="-23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lang="en-US"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mandible </a:t>
            </a:r>
            <a:r>
              <a:rPr lang="en-US" sz="2400" spc="-204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tends  </a:t>
            </a:r>
            <a:r>
              <a:rPr lang="en-US" sz="2400" spc="-11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spc="-1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 </a:t>
            </a:r>
            <a:r>
              <a:rPr lang="en-US"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spc="-2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 </a:t>
            </a:r>
            <a:r>
              <a:rPr lang="en-US" sz="2400" spc="-28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5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  </a:t>
            </a:r>
            <a:r>
              <a:rPr lang="en-US"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 </a:t>
            </a:r>
            <a:r>
              <a:rPr lang="en-US" sz="2400" spc="-3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n-US"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620585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" dirty="0">
                <a:latin typeface="Times New Roman" pitchFamily="18" charset="0"/>
                <a:cs typeface="Times New Roman" pitchFamily="18" charset="0"/>
              </a:rPr>
              <a:t>Non </a:t>
            </a:r>
            <a:r>
              <a:rPr spc="130" dirty="0">
                <a:latin typeface="Times New Roman" pitchFamily="18" charset="0"/>
                <a:cs typeface="Times New Roman" pitchFamily="18" charset="0"/>
              </a:rPr>
              <a:t>command</a:t>
            </a:r>
            <a:r>
              <a:rPr spc="-7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30" dirty="0">
                <a:latin typeface="Times New Roman" pitchFamily="18" charset="0"/>
                <a:cs typeface="Times New Roman" pitchFamily="18" charset="0"/>
              </a:rPr>
              <a:t>method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1752600"/>
            <a:ext cx="6355715" cy="34656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-10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sz="2400" spc="-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1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sz="2400" spc="-15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observed</a:t>
            </a:r>
            <a:r>
              <a:rPr sz="2400" spc="-19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9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sz="2400" spc="-16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sz="2400" spc="-1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speaks</a:t>
            </a:r>
            <a:r>
              <a:rPr sz="2400" spc="-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swallows.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1162050" algn="just">
              <a:lnSpc>
                <a:spcPct val="150000"/>
              </a:lnSpc>
            </a:pPr>
            <a:r>
              <a:rPr sz="2400" spc="-10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sz="2400" spc="-20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sz="2400" spc="-1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aware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sz="2400" spc="-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sz="2400" spc="-1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being 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examined.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175260" indent="-342900" algn="just">
              <a:lnSpc>
                <a:spcPct val="150000"/>
              </a:lnSpc>
              <a:spcBef>
                <a:spcPts val="995"/>
              </a:spcBef>
              <a:tabLst>
                <a:tab pos="354965" algn="l"/>
              </a:tabLst>
            </a:pPr>
            <a:r>
              <a:rPr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-2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usually</a:t>
            </a:r>
            <a:r>
              <a:rPr sz="2400" spc="-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being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carried</a:t>
            </a:r>
            <a:r>
              <a:rPr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out</a:t>
            </a:r>
            <a:r>
              <a:rPr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talking</a:t>
            </a:r>
            <a:r>
              <a:rPr sz="2400" spc="-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about  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topics unrelated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 </a:t>
            </a:r>
            <a:r>
              <a:rPr sz="2400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while </a:t>
            </a:r>
            <a:r>
              <a:rPr sz="2400" spc="-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carefully  </a:t>
            </a:r>
            <a:r>
              <a:rPr sz="2400" spc="-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observing </a:t>
            </a:r>
            <a:r>
              <a:rPr sz="2400" spc="-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him </a:t>
            </a:r>
            <a:r>
              <a:rPr sz="2400" spc="-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sz="2400" spc="-3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spc="-3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IN"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6999477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100"/>
              </a:spcBef>
            </a:pPr>
            <a:r>
              <a:rPr lang="en-US" sz="3200" spc="10" dirty="0">
                <a:latin typeface="Times New Roman" pitchFamily="18" charset="0"/>
                <a:cs typeface="Times New Roman" pitchFamily="18" charset="0"/>
              </a:rPr>
              <a:t>METHODS </a:t>
            </a:r>
            <a:r>
              <a:rPr lang="en-US" sz="3200" spc="-1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200" spc="-45" dirty="0" smtClean="0">
                <a:latin typeface="Times New Roman" pitchFamily="18" charset="0"/>
                <a:cs typeface="Times New Roman" pitchFamily="18" charset="0"/>
              </a:rPr>
              <a:t>MEASURE</a:t>
            </a:r>
            <a:r>
              <a:rPr lang="en-US" sz="3200" spc="-5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50" dirty="0" smtClean="0">
                <a:latin typeface="Times New Roman" pitchFamily="18" charset="0"/>
                <a:cs typeface="Times New Roman" pitchFamily="18" charset="0"/>
              </a:rPr>
              <a:t>INTER-OCCLUSAL </a:t>
            </a:r>
            <a:r>
              <a:rPr lang="en-US" sz="3200" spc="80" dirty="0">
                <a:latin typeface="Times New Roman" pitchFamily="18" charset="0"/>
                <a:cs typeface="Times New Roman" pitchFamily="18" charset="0"/>
              </a:rPr>
              <a:t>CLEARANCE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1905000"/>
            <a:ext cx="6116955" cy="22913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47345" indent="-343535" algn="just">
              <a:lnSpc>
                <a:spcPct val="15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lang="en-US"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lang="en-US" sz="2400" spc="-165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Vernier</a:t>
            </a:r>
            <a:r>
              <a:rPr lang="en-US" sz="2400" spc="-16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spc="-1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calipers </a:t>
            </a:r>
            <a:r>
              <a:rPr lang="en-US" sz="2400" spc="1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2400" spc="-2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sz="2400" spc="-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used </a:t>
            </a:r>
            <a:r>
              <a:rPr lang="en-US" sz="2400" spc="-1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directly</a:t>
            </a:r>
            <a:r>
              <a:rPr lang="en-US" sz="2400" spc="-4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  </a:t>
            </a:r>
            <a:r>
              <a:rPr lang="en-US" sz="2400" spc="-2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patient’s </a:t>
            </a:r>
            <a:r>
              <a:rPr lang="en-US" sz="2400" spc="-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mouth </a:t>
            </a:r>
            <a:r>
              <a:rPr lang="en-US" sz="2400" spc="-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spc="-2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canine</a:t>
            </a:r>
            <a:r>
              <a:rPr lang="en-US" sz="2400" spc="-1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45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Incisal</a:t>
            </a:r>
            <a:r>
              <a:rPr lang="en-US" sz="2400" spc="-14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region </a:t>
            </a:r>
            <a:r>
              <a:rPr lang="en-US" sz="2400" spc="-1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spc="-1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measure </a:t>
            </a:r>
            <a:r>
              <a:rPr lang="en-US" sz="2400" spc="-11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freeway </a:t>
            </a:r>
            <a:r>
              <a:rPr lang="en-US" sz="2400" spc="-38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space.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50000"/>
              </a:lnSpc>
              <a:spcBef>
                <a:spcPts val="995"/>
              </a:spcBef>
              <a:tabLst>
                <a:tab pos="355600" algn="l"/>
              </a:tabLst>
            </a:pPr>
            <a:r>
              <a:rPr lang="en-US"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lang="en-US" sz="2400" spc="-3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This  </a:t>
            </a:r>
            <a:r>
              <a:rPr lang="en-US" sz="2400" spc="-3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   </a:t>
            </a:r>
            <a:r>
              <a:rPr lang="en-US"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direct </a:t>
            </a:r>
            <a:r>
              <a:rPr lang="en-US" sz="2400" spc="-1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7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intra  </a:t>
            </a:r>
            <a:r>
              <a:rPr lang="en-US" sz="2400" spc="-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oral</a:t>
            </a:r>
            <a:r>
              <a:rPr lang="en-US" sz="2400" spc="-20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en-US" sz="2400" spc="-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4267200"/>
            <a:ext cx="45910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676" y="381000"/>
            <a:ext cx="7056324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20" dirty="0">
                <a:latin typeface="Times New Roman" pitchFamily="18" charset="0"/>
                <a:cs typeface="Times New Roman" pitchFamily="18" charset="0"/>
              </a:rPr>
              <a:t>EVALUATION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3200" spc="-155" dirty="0">
                <a:latin typeface="Times New Roman" pitchFamily="18" charset="0"/>
                <a:cs typeface="Times New Roman" pitchFamily="18" charset="0"/>
              </a:rPr>
              <a:t>PATH 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3200" spc="-5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40" dirty="0">
                <a:latin typeface="Times New Roman" pitchFamily="18" charset="0"/>
                <a:cs typeface="Times New Roman" pitchFamily="18" charset="0"/>
              </a:rPr>
              <a:t>CLOSURE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676" y="1066800"/>
            <a:ext cx="8000365" cy="5199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44170" indent="-342900" algn="just">
              <a:lnSpc>
                <a:spcPct val="100000"/>
              </a:lnSpc>
              <a:spcBef>
                <a:spcPts val="105"/>
              </a:spcBef>
            </a:pP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-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</a:t>
            </a:r>
            <a:r>
              <a:rPr sz="2400" spc="-1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closure</a:t>
            </a:r>
            <a:r>
              <a:rPr sz="2400" spc="-1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-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</a:t>
            </a:r>
            <a:r>
              <a:rPr sz="2400" spc="-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mandible</a:t>
            </a:r>
            <a:r>
              <a:rPr sz="2400" spc="-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-18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</a:t>
            </a:r>
            <a:r>
              <a:rPr lang="en-US" sz="2400" spc="-13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r>
              <a:rPr sz="2400" spc="-18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400" spc="-1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habitual</a:t>
            </a:r>
            <a:r>
              <a:rPr sz="2400" spc="-1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occlusion</a:t>
            </a:r>
            <a:r>
              <a:rPr sz="2400" spc="-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24130" indent="-342900" algn="just">
              <a:lnSpc>
                <a:spcPct val="99900"/>
              </a:lnSpc>
              <a:spcBef>
                <a:spcPts val="1010"/>
              </a:spcBef>
              <a:buClr>
                <a:srgbClr val="89D0D5"/>
              </a:buClr>
              <a:buSzPct val="80000"/>
              <a:buFont typeface="Wingdings"/>
              <a:buChar char=""/>
              <a:tabLst>
                <a:tab pos="354965" algn="l"/>
                <a:tab pos="355600" algn="l"/>
                <a:tab pos="1487805" algn="l"/>
                <a:tab pos="3458210" algn="l"/>
                <a:tab pos="4195445" algn="l"/>
                <a:tab pos="5910580" algn="l"/>
                <a:tab pos="6192520" algn="l"/>
              </a:tabLst>
            </a:pPr>
            <a:r>
              <a:rPr sz="2400" b="1" i="1" u="heavy" spc="-229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Forward </a:t>
            </a:r>
            <a:r>
              <a:rPr lang="en-US" sz="2400" b="1" i="1" u="heavy" spc="-229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u="heavy" spc="-165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path</a:t>
            </a:r>
            <a:r>
              <a:rPr sz="2400" b="1" i="1" u="heavy" spc="-2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u="heavy" spc="-19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b="1" i="1" u="heavy" spc="-114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u="heavy" spc="-175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closure:</a:t>
            </a:r>
            <a:r>
              <a:rPr sz="2400" spc="16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 </a:t>
            </a:r>
            <a:r>
              <a:rPr sz="2400" spc="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 </a:t>
            </a:r>
            <a:r>
              <a:rPr sz="24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closure </a:t>
            </a:r>
            <a:r>
              <a:rPr sz="24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occurs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 </a:t>
            </a:r>
            <a:r>
              <a:rPr sz="2400" spc="-4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sz="2400" spc="-7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2400" spc="-7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mild</a:t>
            </a:r>
            <a:r>
              <a:rPr sz="2400" spc="-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skeletal</a:t>
            </a:r>
            <a:r>
              <a:rPr sz="2400" spc="-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	</a:t>
            </a:r>
            <a:r>
              <a:rPr sz="24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prenormalcy	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sz="2400" spc="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</a:t>
            </a:r>
            <a:r>
              <a:rPr sz="2400" spc="-4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spc="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 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incisor </a:t>
            </a:r>
            <a:r>
              <a:rPr sz="2400" spc="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contact. </a:t>
            </a:r>
            <a:r>
              <a:rPr sz="2400" spc="-2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,the </a:t>
            </a:r>
            <a:r>
              <a:rPr sz="24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mandible </a:t>
            </a:r>
            <a:r>
              <a:rPr sz="2400" spc="-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400" spc="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guided </a:t>
            </a:r>
            <a:r>
              <a:rPr sz="24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spc="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r>
              <a:rPr sz="2400" spc="-3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sz="2400" spc="-17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7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lang="en-US" sz="2400" spc="-2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r>
              <a:rPr sz="2400" spc="-17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7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6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</a:t>
            </a:r>
            <a:r>
              <a:rPr sz="2400" spc="-17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7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spc="-1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8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mandibular	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incisors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spc="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 </a:t>
            </a:r>
            <a:r>
              <a:rPr sz="2400" spc="-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labial</a:t>
            </a:r>
            <a:r>
              <a:rPr sz="2400" spc="-19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9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4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</a:t>
            </a:r>
            <a:r>
              <a:rPr sz="2400" spc="-3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incisors.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80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i="1" u="heavy" spc="-16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Backward</a:t>
            </a:r>
            <a:r>
              <a:rPr lang="en-US" sz="2400" b="1" i="1" u="heavy" spc="-16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u="heavy" spc="-16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u="heavy" spc="-1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path </a:t>
            </a:r>
            <a:r>
              <a:rPr sz="2400" b="1" i="1" u="heavy" spc="-1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b="1" i="1" u="heavy" spc="-1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closure</a:t>
            </a:r>
            <a:r>
              <a:rPr sz="2400" b="1" i="1" u="heavy" spc="-175" dirty="0">
                <a:solidFill>
                  <a:srgbClr val="FFFFFF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400" b="1" i="1" spc="-1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sz="2400" spc="-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,division </a:t>
            </a:r>
            <a:r>
              <a:rPr sz="2400" spc="-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exhibit  </a:t>
            </a:r>
            <a:r>
              <a:rPr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premature</a:t>
            </a:r>
            <a:r>
              <a:rPr sz="2400" spc="-2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incisor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  <a:r>
              <a:rPr sz="2400" spc="-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</a:t>
            </a:r>
            <a:r>
              <a:rPr sz="2400" spc="-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400" spc="-1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retroclined</a:t>
            </a:r>
            <a:r>
              <a:rPr sz="2400" spc="-1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maxillary</a:t>
            </a:r>
            <a:r>
              <a:rPr sz="2400" spc="-1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incisors.  </a:t>
            </a:r>
            <a:r>
              <a:rPr sz="2400" spc="-1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 </a:t>
            </a:r>
            <a:r>
              <a:rPr sz="24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-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mandible</a:t>
            </a:r>
            <a:r>
              <a:rPr sz="2400" spc="-16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1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400" spc="-21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7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guided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posteriorly</a:t>
            </a:r>
            <a:r>
              <a:rPr sz="2400" spc="-18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400" spc="-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7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</a:t>
            </a:r>
            <a:r>
              <a:rPr sz="2400" spc="-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occlusion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34290" indent="-342900" algn="just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000"/>
              <a:buFont typeface="Wingdings"/>
              <a:buChar char=""/>
              <a:tabLst>
                <a:tab pos="354965" algn="l"/>
                <a:tab pos="355600" algn="l"/>
                <a:tab pos="4897120" algn="l"/>
              </a:tabLst>
            </a:pPr>
            <a:r>
              <a:rPr sz="2400" b="1" i="1" u="heavy" spc="-2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Lateral</a:t>
            </a:r>
            <a:r>
              <a:rPr sz="2400" b="1" i="1" u="heavy" spc="-14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heavy" spc="-14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u="heavy" spc="-16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path</a:t>
            </a:r>
            <a:r>
              <a:rPr sz="2400" b="1" i="1" u="heavy" spc="-12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u="heavy" spc="-1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b="1" i="1" u="heavy" spc="-1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u="heavy" spc="-1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closure</a:t>
            </a:r>
            <a:r>
              <a:rPr sz="2400" b="1" i="1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u="heavy" spc="-2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400" b="1" i="1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</a:t>
            </a:r>
            <a:r>
              <a:rPr sz="2400" spc="-20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deviation</a:t>
            </a:r>
            <a:r>
              <a:rPr sz="2400" spc="-1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mandible</a:t>
            </a:r>
            <a:r>
              <a:rPr sz="2400" spc="-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400" spc="-1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sz="2400" spc="-1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side </a:t>
            </a:r>
            <a:r>
              <a:rPr sz="2400" spc="-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4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associated</a:t>
            </a:r>
            <a:r>
              <a:rPr sz="2400" spc="-25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sz="2400" spc="-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occlusal	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prematurities </a:t>
            </a:r>
            <a:r>
              <a:rPr sz="2400" spc="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400" spc="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narrow </a:t>
            </a:r>
            <a:r>
              <a:rPr sz="2400" spc="-8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maxillary</a:t>
            </a:r>
            <a:r>
              <a:rPr sz="2400" spc="-32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</a:t>
            </a:r>
            <a:r>
              <a:rPr lang="en-US" sz="2400" spc="2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52400"/>
            <a:ext cx="56686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20" smtClean="0">
                <a:latin typeface="Times New Roman" pitchFamily="18" charset="0"/>
                <a:cs typeface="Times New Roman" pitchFamily="18" charset="0"/>
              </a:rPr>
              <a:t>ASSESSMENT</a:t>
            </a:r>
            <a:r>
              <a:rPr lang="en-US" sz="3200" spc="-3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32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5">
                <a:latin typeface="Times New Roman" pitchFamily="18" charset="0"/>
                <a:cs typeface="Times New Roman" pitchFamily="18" charset="0"/>
              </a:rPr>
              <a:t>OF</a:t>
            </a:r>
            <a:r>
              <a:rPr sz="3200" spc="-25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265">
                <a:latin typeface="Times New Roman" pitchFamily="18" charset="0"/>
                <a:cs typeface="Times New Roman" pitchFamily="18" charset="0"/>
              </a:rPr>
              <a:t>RESPIRATION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762000"/>
            <a:ext cx="7848600" cy="64254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spcBef>
                <a:spcPts val="105"/>
              </a:spcBef>
              <a:tabLst>
                <a:tab pos="7067550" algn="l"/>
              </a:tabLst>
            </a:pP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Humans</a:t>
            </a:r>
            <a:r>
              <a:rPr sz="2400" spc="-1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exhibit</a:t>
            </a:r>
            <a:r>
              <a:rPr sz="2400" spc="-15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5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sz="2400" spc="-17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7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en-US" sz="2400" spc="-5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7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-14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4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breathing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400" spc="-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nasal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-7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</a:t>
            </a:r>
            <a:r>
              <a:rPr lang="en-US" sz="2400" spc="-7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8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algn="just"/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oro-nasal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755"/>
              </a:spcBef>
            </a:pPr>
            <a:r>
              <a:rPr sz="2400" spc="-16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sz="2400" spc="-16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9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400" spc="-18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8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diagnose</a:t>
            </a:r>
            <a:r>
              <a:rPr lang="en-US" sz="2400" spc="1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-17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7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6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</a:t>
            </a:r>
            <a:r>
              <a:rPr sz="2400" spc="-16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6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400" spc="1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respiration: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451484" indent="-342900" algn="just">
              <a:spcBef>
                <a:spcPts val="1010"/>
              </a:spcBef>
              <a:buClr>
                <a:srgbClr val="89D0D5"/>
              </a:buClr>
              <a:buSzPct val="80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i="1" u="heavy" spc="-2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Mirror</a:t>
            </a:r>
            <a:r>
              <a:rPr sz="2400" b="1" i="1" u="heavy" spc="-1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u="heavy" spc="-2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sz="2400" b="1" i="1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u="heavy" spc="-2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400" b="1" i="1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sz="2400" spc="-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sided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mirror</a:t>
            </a:r>
            <a:r>
              <a:rPr sz="2400" spc="-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held</a:t>
            </a:r>
            <a:r>
              <a:rPr sz="2400" spc="-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sz="2400" spc="-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-1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nose  </a:t>
            </a:r>
            <a:r>
              <a:rPr sz="2400" spc="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4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mouth </a:t>
            </a:r>
            <a:r>
              <a:rPr sz="24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.fogging </a:t>
            </a:r>
            <a:r>
              <a:rPr sz="2400"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nasal 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side </a:t>
            </a:r>
            <a:r>
              <a:rPr sz="24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mirror 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indicates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nasal </a:t>
            </a:r>
            <a:r>
              <a:rPr sz="24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breathing 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sz="24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fogging </a:t>
            </a:r>
            <a:r>
              <a:rPr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towards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 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side 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indicates </a:t>
            </a:r>
            <a:r>
              <a:rPr sz="2400" spc="-4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</a:t>
            </a:r>
            <a:r>
              <a:rPr sz="2400" spc="-34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breathing</a:t>
            </a:r>
            <a:endParaRPr lang="en-US" sz="2400" spc="-15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451484" indent="-342900" algn="just">
              <a:spcBef>
                <a:spcPts val="1010"/>
              </a:spcBef>
              <a:buClr>
                <a:srgbClr val="89D0D5"/>
              </a:buClr>
              <a:buSzPct val="80000"/>
              <a:tabLst>
                <a:tab pos="354965" algn="l"/>
                <a:tab pos="355600" algn="l"/>
              </a:tabLst>
            </a:pPr>
            <a:endParaRPr lang="en-US" sz="2400" spc="-15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451484" indent="-342900" algn="just">
              <a:spcBef>
                <a:spcPts val="1010"/>
              </a:spcBef>
              <a:buClr>
                <a:srgbClr val="89D0D5"/>
              </a:buClr>
              <a:buSzPct val="80000"/>
              <a:buFont typeface="Wingdings"/>
              <a:buChar char=""/>
              <a:tabLst>
                <a:tab pos="354965" algn="l"/>
                <a:tab pos="355600" algn="l"/>
              </a:tabLst>
            </a:pPr>
            <a:endParaRPr lang="en-US" sz="2400" spc="-15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451484" indent="-342900" algn="just">
              <a:spcBef>
                <a:spcPts val="1010"/>
              </a:spcBef>
              <a:buClr>
                <a:srgbClr val="89D0D5"/>
              </a:buClr>
              <a:buSzPct val="80000"/>
              <a:tabLst>
                <a:tab pos="354965" algn="l"/>
                <a:tab pos="355600" algn="l"/>
              </a:tabLst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 algn="just">
              <a:spcBef>
                <a:spcPts val="994"/>
              </a:spcBef>
              <a:buClr>
                <a:srgbClr val="89D0D5"/>
              </a:buClr>
              <a:buSzPct val="80000"/>
              <a:buFont typeface="Wingdings"/>
              <a:buChar char=""/>
              <a:tabLst>
                <a:tab pos="354965" algn="l"/>
                <a:tab pos="355600" algn="l"/>
                <a:tab pos="3609340" algn="l"/>
                <a:tab pos="3842385" algn="l"/>
              </a:tabLst>
            </a:pPr>
            <a:r>
              <a:rPr sz="2400" b="1" i="1" u="heavy" spc="-1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Cotton </a:t>
            </a:r>
            <a:r>
              <a:rPr sz="2400" b="1" i="1" u="heavy" spc="-2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sz="2400" b="1" i="1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u="heavy" spc="-2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400" b="1" i="1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butterfly </a:t>
            </a:r>
            <a:r>
              <a:rPr sz="2400" spc="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shaped </a:t>
            </a:r>
            <a:r>
              <a:rPr sz="2400" spc="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cotton </a:t>
            </a:r>
            <a:r>
              <a:rPr sz="2400" spc="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piece </a:t>
            </a:r>
            <a:r>
              <a:rPr sz="2400" spc="-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400" spc="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placed </a:t>
            </a:r>
            <a:r>
              <a:rPr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 </a:t>
            </a:r>
            <a:r>
              <a:rPr sz="24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-1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</a:t>
            </a:r>
            <a:r>
              <a:rPr sz="2400" spc="-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below</a:t>
            </a:r>
            <a:r>
              <a:rPr sz="2400" spc="-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-17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spc="-1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nostrils</a:t>
            </a:r>
            <a:r>
              <a:rPr sz="2400" spc="-19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400" spc="-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sz="2400" spc="-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-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cotton</a:t>
            </a:r>
            <a:r>
              <a:rPr sz="2400" spc="-1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flutters</a:t>
            </a:r>
            <a:r>
              <a:rPr sz="2400" spc="-2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indicates</a:t>
            </a:r>
            <a:r>
              <a:rPr sz="2400" spc="-1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nasal</a:t>
            </a:r>
            <a:r>
              <a:rPr sz="2400" spc="-16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breathing</a:t>
            </a:r>
            <a:r>
              <a:rPr sz="2400" spc="-15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spc="-15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</a:t>
            </a:r>
            <a:r>
              <a:rPr sz="2400" spc="-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sz="24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sz="2400" spc="-1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sz="2400" spc="-5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unilateral</a:t>
            </a:r>
            <a:r>
              <a:rPr lang="en-US" sz="2400" spc="-5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nasal</a:t>
            </a:r>
            <a:r>
              <a:rPr lang="en-US" sz="2400" spc="-2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3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6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blockage</a:t>
            </a:r>
            <a:r>
              <a:rPr lang="en-US" sz="2400" spc="6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85090" indent="-342900" algn="just">
              <a:spcBef>
                <a:spcPts val="1015"/>
              </a:spcBef>
              <a:buClr>
                <a:srgbClr val="89D0D5"/>
              </a:buClr>
              <a:buSzPct val="80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114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200400"/>
            <a:ext cx="274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7600" y="4572000"/>
            <a:ext cx="29464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3581400"/>
            <a:ext cx="6858000" cy="188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85090" indent="-342900" algn="just">
              <a:lnSpc>
                <a:spcPct val="150000"/>
              </a:lnSpc>
              <a:spcBef>
                <a:spcPts val="1015"/>
              </a:spcBef>
              <a:buClr>
                <a:srgbClr val="89D0D5"/>
              </a:buClr>
              <a:buSzPct val="80000"/>
              <a:tabLst>
                <a:tab pos="354965" algn="l"/>
                <a:tab pos="355600" algn="l"/>
              </a:tabLst>
            </a:pPr>
            <a:r>
              <a:rPr lang="en-US" sz="2000" b="1" i="1" u="heavy" spc="-24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WATER    TEST -   </a:t>
            </a:r>
            <a:r>
              <a:rPr lang="en-US" sz="2000" spc="-1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000" spc="-18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en-US" sz="2000" spc="-19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21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000" spc="-15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asked</a:t>
            </a:r>
            <a:r>
              <a:rPr lang="en-US" sz="2000" spc="-18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000" spc="-17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3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</a:t>
            </a:r>
            <a:r>
              <a:rPr lang="en-US" sz="2000" spc="-15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his</a:t>
            </a:r>
            <a:r>
              <a:rPr lang="en-US" sz="2000" spc="-16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mouth</a:t>
            </a:r>
            <a:r>
              <a:rPr lang="en-US" sz="2000" spc="-18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7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2000" spc="-17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en-US" sz="2000" spc="-18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7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spc="-4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retain </a:t>
            </a:r>
            <a:r>
              <a:rPr lang="en-US" sz="2000" spc="-13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000" spc="-8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000" spc="16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sz="2000" spc="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 of </a:t>
            </a:r>
            <a:r>
              <a:rPr lang="en-US" sz="2000" spc="-5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sz="2000" spc="-7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.while </a:t>
            </a:r>
            <a:r>
              <a:rPr lang="en-US" sz="2000" spc="-2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nasal </a:t>
            </a:r>
            <a:r>
              <a:rPr lang="en-US" sz="2000" spc="-5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breathers  </a:t>
            </a:r>
            <a:r>
              <a:rPr lang="en-US" sz="2000" spc="2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accomplish </a:t>
            </a:r>
            <a:r>
              <a:rPr lang="en-US" sz="2000" spc="-14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 </a:t>
            </a:r>
            <a:r>
              <a:rPr lang="en-US" sz="2000" spc="-7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000" spc="3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ease </a:t>
            </a:r>
            <a:r>
              <a:rPr lang="en-US" sz="2000" spc="-17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3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mouth </a:t>
            </a:r>
            <a:r>
              <a:rPr lang="en-US" sz="2000" spc="-5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breathers  </a:t>
            </a:r>
            <a:r>
              <a:rPr lang="en-US" sz="2000" spc="-4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</a:t>
            </a:r>
            <a:r>
              <a:rPr lang="en-US" sz="2000" spc="-13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000" spc="-5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  </a:t>
            </a:r>
            <a:r>
              <a:rPr lang="en-US" sz="2000" spc="-114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8229600" cy="310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7261" y="1077086"/>
            <a:ext cx="78105" cy="24765"/>
          </a:xfrm>
          <a:custGeom>
            <a:avLst/>
            <a:gdLst/>
            <a:ahLst/>
            <a:cxnLst/>
            <a:rect l="l" t="t" r="r" b="b"/>
            <a:pathLst>
              <a:path w="78105" h="24765">
                <a:moveTo>
                  <a:pt x="77724" y="0"/>
                </a:moveTo>
                <a:lnTo>
                  <a:pt x="0" y="0"/>
                </a:lnTo>
                <a:lnTo>
                  <a:pt x="0" y="24384"/>
                </a:lnTo>
                <a:lnTo>
                  <a:pt x="77724" y="24384"/>
                </a:lnTo>
                <a:lnTo>
                  <a:pt x="777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2400" y="0"/>
            <a:ext cx="8400415" cy="5691943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55600" marR="136525" indent="-342900" algn="just">
              <a:spcBef>
                <a:spcPts val="365"/>
              </a:spcBef>
              <a:buClr>
                <a:srgbClr val="89D0D5"/>
              </a:buClr>
              <a:buSzPct val="79545"/>
              <a:buFont typeface="Wingdings"/>
              <a:buChar char=""/>
              <a:tabLst>
                <a:tab pos="354965" algn="l"/>
                <a:tab pos="355600" algn="l"/>
                <a:tab pos="7275195" algn="l"/>
              </a:tabLst>
            </a:pPr>
            <a:r>
              <a:rPr sz="2400" b="1" i="1" u="heavy" spc="-1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Observation</a:t>
            </a:r>
            <a:r>
              <a:rPr sz="2400" b="1" i="1" spc="-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sz="2400" spc="-10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sz="2400" spc="-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nasal </a:t>
            </a:r>
            <a:r>
              <a:rPr sz="24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breathers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5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external</a:t>
            </a:r>
            <a:r>
              <a:rPr sz="2400" spc="-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nares</a:t>
            </a:r>
            <a:r>
              <a:rPr lang="en-US" sz="2400" spc="-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dilate  </a:t>
            </a:r>
            <a:r>
              <a:rPr sz="24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during </a:t>
            </a:r>
            <a:r>
              <a:rPr sz="2400" spc="-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inspiration </a:t>
            </a:r>
            <a:r>
              <a:rPr sz="2400" spc="-1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.in </a:t>
            </a:r>
            <a:r>
              <a:rPr sz="2400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mouth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breathers </a:t>
            </a:r>
            <a:r>
              <a:rPr sz="2400" spc="-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,there </a:t>
            </a:r>
            <a:r>
              <a:rPr sz="2400" spc="-2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sz="2400" spc="-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either </a:t>
            </a:r>
            <a:r>
              <a:rPr sz="2400" spc="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  </a:t>
            </a:r>
            <a:r>
              <a:rPr sz="2400" spc="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change</a:t>
            </a:r>
            <a:r>
              <a:rPr sz="2400" spc="-1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external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nares</a:t>
            </a:r>
            <a:r>
              <a:rPr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r>
              <a:rPr sz="2400" spc="-17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constrict</a:t>
            </a:r>
            <a:r>
              <a:rPr lang="en-US" sz="2400" spc="-4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8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during  </a:t>
            </a:r>
            <a:r>
              <a:rPr sz="2400" spc="-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inspiration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242570" algn="just">
              <a:spcBef>
                <a:spcPts val="585"/>
              </a:spcBef>
            </a:pPr>
            <a:r>
              <a:rPr sz="2400" spc="-155" dirty="0">
                <a:solidFill>
                  <a:srgbClr val="EA6212"/>
                </a:solidFill>
                <a:latin typeface="Times New Roman" pitchFamily="18" charset="0"/>
                <a:cs typeface="Times New Roman" pitchFamily="18" charset="0"/>
              </a:rPr>
              <a:t>EXAMINATION </a:t>
            </a:r>
            <a:r>
              <a:rPr sz="2400" spc="-20" dirty="0">
                <a:solidFill>
                  <a:srgbClr val="EA6212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335" dirty="0">
                <a:solidFill>
                  <a:srgbClr val="EA621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80" dirty="0">
                <a:solidFill>
                  <a:srgbClr val="EA6212"/>
                </a:solidFill>
                <a:latin typeface="Times New Roman" pitchFamily="18" charset="0"/>
                <a:cs typeface="Times New Roman" pitchFamily="18" charset="0"/>
              </a:rPr>
              <a:t>T.M.J.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5080" indent="43815" algn="just">
              <a:spcBef>
                <a:spcPts val="1060"/>
              </a:spcBef>
              <a:tabLst>
                <a:tab pos="2171700" algn="l"/>
                <a:tab pos="4222115" algn="l"/>
                <a:tab pos="4366260" algn="l"/>
                <a:tab pos="4702810" algn="l"/>
                <a:tab pos="5074285" algn="l"/>
                <a:tab pos="7672705" algn="l"/>
              </a:tabLst>
            </a:pPr>
            <a:r>
              <a:rPr sz="2400" spc="-1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functional</a:t>
            </a:r>
            <a:r>
              <a:rPr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examination</a:t>
            </a:r>
            <a:r>
              <a:rPr lang="en-US" sz="2400" spc="-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should </a:t>
            </a:r>
            <a:r>
              <a:rPr sz="2400" spc="-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routinely </a:t>
            </a:r>
            <a:r>
              <a:rPr sz="2400" spc="1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include  </a:t>
            </a:r>
            <a:r>
              <a:rPr sz="2400" spc="2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aus</a:t>
            </a:r>
            <a:r>
              <a:rPr sz="2400" spc="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sz="2400" spc="-12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ul</a:t>
            </a:r>
            <a:r>
              <a:rPr sz="2400" spc="-9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spc="2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sz="2400" spc="-15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2400" spc="2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sz="2400" spc="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spc="6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spc="13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sz="2400" spc="-17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</a:t>
            </a:r>
            <a:r>
              <a:rPr sz="2400" spc="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sz="2400" spc="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</a:t>
            </a:r>
            <a:r>
              <a:rPr sz="2400" spc="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spc="-1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2400" spc="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sz="2400" spc="-1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spc="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emp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oroma</a:t>
            </a: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spc="-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2400" spc="-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bula</a:t>
            </a:r>
            <a:r>
              <a:rPr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1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jo</a:t>
            </a:r>
            <a:r>
              <a:rPr sz="2400" spc="-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2400" spc="-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nt  </a:t>
            </a:r>
            <a:r>
              <a:rPr sz="2400" spc="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-1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musculature</a:t>
            </a:r>
            <a:r>
              <a:rPr sz="2400" spc="-1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associated</a:t>
            </a:r>
            <a:r>
              <a:rPr lang="en-US"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sz="2400" spc="-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mandibular</a:t>
            </a:r>
            <a:r>
              <a:rPr sz="2400" spc="-1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opening.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37465" indent="-33655" algn="just">
              <a:spcBef>
                <a:spcPts val="950"/>
              </a:spcBef>
              <a:tabLst>
                <a:tab pos="1462405" algn="l"/>
                <a:tab pos="3244850" algn="l"/>
                <a:tab pos="5292725" algn="l"/>
              </a:tabLst>
            </a:pPr>
            <a:r>
              <a:rPr sz="2400" spc="-1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should </a:t>
            </a:r>
            <a:r>
              <a:rPr sz="2400" spc="11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 </a:t>
            </a: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examined </a:t>
            </a:r>
            <a:r>
              <a:rPr sz="2400" spc="-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symptoms </a:t>
            </a: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joint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problems</a:t>
            </a:r>
            <a:r>
              <a:rPr lang="en-US" sz="2400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like </a:t>
            </a:r>
            <a:r>
              <a:rPr sz="2400" spc="-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clicking, </a:t>
            </a:r>
            <a:r>
              <a:rPr sz="2400" spc="-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crepitus</a:t>
            </a:r>
            <a:r>
              <a:rPr sz="2400" spc="-48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sz="2400" spc="2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pain</a:t>
            </a:r>
            <a:r>
              <a:rPr sz="2400" spc="-19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400" spc="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spc="-4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masticatory</a:t>
            </a:r>
            <a:r>
              <a:rPr lang="en-US" sz="2400" spc="-18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7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muscles</a:t>
            </a:r>
            <a:r>
              <a:rPr sz="2400" spc="-16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9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spc="-9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9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limitation</a:t>
            </a:r>
            <a:r>
              <a:rPr sz="2400" spc="-19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1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jaw</a:t>
            </a:r>
            <a:r>
              <a:rPr sz="2400" spc="-1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movement</a:t>
            </a:r>
            <a:r>
              <a:rPr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sz="2400" spc="-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hyper-mobility </a:t>
            </a:r>
            <a:r>
              <a:rPr sz="2400" spc="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morphological</a:t>
            </a:r>
            <a:r>
              <a:rPr sz="2400" spc="-5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abnormalities.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45085" indent="-33655" algn="just">
              <a:spcBef>
                <a:spcPts val="1010"/>
              </a:spcBef>
              <a:tabLst>
                <a:tab pos="2251710" algn="l"/>
                <a:tab pos="5919470" algn="l"/>
              </a:tabLst>
            </a:pPr>
            <a:r>
              <a:rPr sz="2400" spc="-1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maximum</a:t>
            </a:r>
            <a:r>
              <a:rPr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mouth</a:t>
            </a: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opening</a:t>
            </a:r>
            <a:r>
              <a:rPr sz="2400" spc="-1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sz="2400" spc="-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determined</a:t>
            </a:r>
            <a:r>
              <a:rPr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measuring 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distance</a:t>
            </a: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maxillary</a:t>
            </a:r>
            <a:r>
              <a:rPr sz="2400" spc="-1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 spc="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mandibular  </a:t>
            </a:r>
            <a:r>
              <a:rPr sz="24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incisal</a:t>
            </a:r>
            <a:r>
              <a:rPr sz="2400" spc="-2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edges</a:t>
            </a:r>
            <a:r>
              <a:rPr lang="en-US" sz="2400" spc="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sz="2400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mouth </a:t>
            </a:r>
            <a:r>
              <a:rPr sz="2400" spc="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wide</a:t>
            </a:r>
            <a:r>
              <a:rPr sz="2400" spc="-4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open.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5600" algn="just">
              <a:tabLst>
                <a:tab pos="5051425" algn="l"/>
              </a:tabLst>
            </a:pPr>
            <a:r>
              <a:rPr sz="2400" spc="-1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 </a:t>
            </a:r>
            <a:r>
              <a:rPr sz="2400" spc="-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 </a:t>
            </a:r>
            <a:r>
              <a:rPr sz="2400" spc="-55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incisal</a:t>
            </a:r>
            <a:r>
              <a:rPr sz="2400" spc="-42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distance</a:t>
            </a:r>
            <a:r>
              <a:rPr lang="en-US" sz="2400" spc="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65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25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2400" spc="-22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spc="-2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40- </a:t>
            </a:r>
            <a:r>
              <a:rPr sz="2400" spc="-19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sz="2400" spc="-75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en-US" sz="2400" spc="-8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r="17476" b="8057"/>
          <a:stretch>
            <a:fillRect/>
          </a:stretch>
        </p:blipFill>
        <p:spPr bwMode="auto">
          <a:xfrm>
            <a:off x="381000" y="0"/>
            <a:ext cx="8229600" cy="665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533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itchFamily="82" charset="0"/>
              </a:rPr>
              <a:t>CONTENTS</a:t>
            </a:r>
            <a:endParaRPr lang="en-IN" sz="2400" dirty="0">
              <a:solidFill>
                <a:schemeClr val="accent6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066800"/>
            <a:ext cx="84582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</a:p>
          <a:p>
            <a:endParaRPr lang="en-US" dirty="0" smtClean="0"/>
          </a:p>
          <a:p>
            <a:r>
              <a:rPr lang="en-US" dirty="0" smtClean="0"/>
              <a:t>PART – I</a:t>
            </a:r>
          </a:p>
          <a:p>
            <a:endParaRPr lang="en-US" dirty="0" smtClean="0"/>
          </a:p>
          <a:p>
            <a:r>
              <a:rPr lang="en-US" dirty="0" smtClean="0"/>
              <a:t>Essential diagnostic aids</a:t>
            </a:r>
          </a:p>
          <a:p>
            <a:r>
              <a:rPr lang="en-US" dirty="0" smtClean="0"/>
              <a:t>Supplemental diagnostic aids</a:t>
            </a:r>
          </a:p>
          <a:p>
            <a:r>
              <a:rPr lang="en-US" dirty="0" smtClean="0"/>
              <a:t>CASE HISTORY :</a:t>
            </a:r>
          </a:p>
          <a:p>
            <a:r>
              <a:rPr lang="en-US" dirty="0" smtClean="0"/>
              <a:t> Personal Detail, Chief Complaint, Medical History, Dental history, </a:t>
            </a:r>
          </a:p>
          <a:p>
            <a:r>
              <a:rPr lang="en-US" dirty="0" smtClean="0"/>
              <a:t>                                    Prenatal &amp; Postnatal history, Family history.</a:t>
            </a:r>
          </a:p>
          <a:p>
            <a:r>
              <a:rPr lang="en-US" dirty="0" smtClean="0"/>
              <a:t>General Examination : Body build</a:t>
            </a:r>
          </a:p>
          <a:p>
            <a:r>
              <a:rPr lang="en-US" dirty="0" err="1" smtClean="0"/>
              <a:t>Extraoral</a:t>
            </a:r>
            <a:r>
              <a:rPr lang="en-US" dirty="0" smtClean="0"/>
              <a:t> Examination: Facial form, facial symmetry, facial </a:t>
            </a:r>
            <a:r>
              <a:rPr lang="en-US" dirty="0" err="1" smtClean="0"/>
              <a:t>profile,facial</a:t>
            </a:r>
            <a:r>
              <a:rPr lang="en-US" dirty="0" smtClean="0"/>
              <a:t> divergence, assessment of posterior jaw relationship, assessment of vertical skeletal relation, evaluation of facial proportion , examination of lips , examination of nose , examination of chin and </a:t>
            </a:r>
            <a:r>
              <a:rPr lang="en-US" dirty="0" err="1" smtClean="0"/>
              <a:t>nasolabial</a:t>
            </a:r>
            <a:r>
              <a:rPr lang="en-US" dirty="0" smtClean="0"/>
              <a:t> angle</a:t>
            </a:r>
          </a:p>
          <a:p>
            <a:r>
              <a:rPr lang="en-US" dirty="0" smtClean="0"/>
              <a:t>Intraoral examination : Examination of Tongue , palate , </a:t>
            </a:r>
            <a:r>
              <a:rPr lang="en-US" dirty="0" err="1" smtClean="0"/>
              <a:t>gingiva</a:t>
            </a:r>
            <a:r>
              <a:rPr lang="en-US" dirty="0" smtClean="0"/>
              <a:t> , </a:t>
            </a:r>
            <a:r>
              <a:rPr lang="en-US" dirty="0" err="1" smtClean="0"/>
              <a:t>frenal</a:t>
            </a:r>
            <a:r>
              <a:rPr lang="en-US" dirty="0" smtClean="0"/>
              <a:t> attachment , tonsils &amp; adenoids , Assessment of dentition , Functional examination , assessment of postural rest position and inter-</a:t>
            </a:r>
            <a:r>
              <a:rPr lang="en-US" dirty="0" err="1" smtClean="0"/>
              <a:t>occlusal</a:t>
            </a:r>
            <a:r>
              <a:rPr lang="en-US" dirty="0" smtClean="0"/>
              <a:t> clearance , methods used to record postural rest position , methods to measure inter-</a:t>
            </a:r>
            <a:r>
              <a:rPr lang="en-US" dirty="0" err="1" smtClean="0"/>
              <a:t>occlusal</a:t>
            </a:r>
            <a:r>
              <a:rPr lang="en-US" dirty="0" smtClean="0"/>
              <a:t> clearance , Evaluation of path of closure , assessment of </a:t>
            </a:r>
            <a:r>
              <a:rPr lang="en-US" dirty="0" err="1" smtClean="0"/>
              <a:t>repiration</a:t>
            </a:r>
            <a:r>
              <a:rPr lang="en-US" dirty="0" smtClean="0"/>
              <a:t> , examination of TMJ , Evaluation of Swallow &amp; speech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91788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228600"/>
            <a:ext cx="67056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14" dirty="0">
                <a:latin typeface="Times New Roman" pitchFamily="18" charset="0"/>
                <a:cs typeface="Times New Roman" pitchFamily="18" charset="0"/>
              </a:rPr>
              <a:t>EVALUVATION 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3200" spc="-3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20" dirty="0">
                <a:latin typeface="Times New Roman" pitchFamily="18" charset="0"/>
                <a:cs typeface="Times New Roman" pitchFamily="18" charset="0"/>
              </a:rPr>
              <a:t>SWALLOWING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990600"/>
            <a:ext cx="8161020" cy="54818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9690" indent="43815" algn="just">
              <a:lnSpc>
                <a:spcPct val="100000"/>
              </a:lnSpc>
              <a:spcBef>
                <a:spcPts val="95"/>
              </a:spcBef>
              <a:tabLst>
                <a:tab pos="787400" algn="l"/>
                <a:tab pos="2019935" algn="l"/>
                <a:tab pos="4613275" algn="l"/>
              </a:tabLst>
            </a:pPr>
            <a:r>
              <a:rPr sz="2400" spc="-2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	</a:t>
            </a:r>
            <a:r>
              <a:rPr sz="2400" spc="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sz="2400" spc="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new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born, </a:t>
            </a:r>
            <a:r>
              <a:rPr sz="2400" spc="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tongue </a:t>
            </a:r>
            <a:r>
              <a:rPr sz="2400" spc="-2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sz="2400" spc="-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relatively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large </a:t>
            </a:r>
            <a:r>
              <a:rPr sz="2400" spc="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400" spc="-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protrudes  </a:t>
            </a:r>
            <a:r>
              <a:rPr sz="2400" spc="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gumpads </a:t>
            </a:r>
            <a:r>
              <a:rPr sz="2400" spc="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400" spc="-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takes </a:t>
            </a:r>
            <a:r>
              <a:rPr sz="2400" spc="-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part </a:t>
            </a:r>
            <a:r>
              <a:rPr sz="2400" spc="-10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sz="2400" spc="-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establishing 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lip</a:t>
            </a:r>
            <a:r>
              <a:rPr sz="2400" spc="-1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seal</a:t>
            </a: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7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sz="2400" spc="-17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sz="2400" spc="-17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kind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swallow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2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sz="2400" spc="-19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9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6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called</a:t>
            </a:r>
            <a:r>
              <a:rPr sz="2400" spc="-15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infantile</a:t>
            </a:r>
            <a:r>
              <a:rPr lang="en-US" sz="2400" spc="-5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spc="-22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swallow  </a:t>
            </a:r>
            <a:r>
              <a:rPr sz="2400" spc="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2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sz="2400" spc="-18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8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seen</a:t>
            </a:r>
            <a:r>
              <a:rPr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1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till </a:t>
            </a:r>
            <a:r>
              <a:rPr sz="2400" spc="5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one </a:t>
            </a:r>
            <a:r>
              <a:rPr sz="2400" spc="8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 spc="8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2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half</a:t>
            </a:r>
            <a:r>
              <a:rPr sz="2400" spc="-17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7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IN" sz="24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sz="2400" spc="-18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en-US" sz="2400" spc="-8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2400" spc="-15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400" spc="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7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age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5080" indent="43815" algn="just">
              <a:lnSpc>
                <a:spcPct val="100000"/>
              </a:lnSpc>
              <a:spcBef>
                <a:spcPts val="1010"/>
              </a:spcBef>
              <a:tabLst>
                <a:tab pos="1862455" algn="l"/>
              </a:tabLst>
            </a:pPr>
            <a:r>
              <a:rPr sz="2400" spc="-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Infantile </a:t>
            </a:r>
            <a:r>
              <a:rPr sz="2400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swallow </a:t>
            </a:r>
            <a:r>
              <a:rPr sz="2400" spc="-2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sz="2400" spc="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replaced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sz="2400" spc="-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mature </a:t>
            </a:r>
            <a:r>
              <a:rPr sz="2400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swallow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 </a:t>
            </a:r>
            <a:r>
              <a:rPr sz="2400" spc="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buccal 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teeth </a:t>
            </a:r>
            <a:r>
              <a:rPr sz="2400" spc="-1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start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erupting. </a:t>
            </a:r>
            <a:r>
              <a:rPr sz="2400" spc="-1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persistence </a:t>
            </a: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infantile  </a:t>
            </a:r>
            <a:r>
              <a:rPr sz="2400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swallowing</a:t>
            </a:r>
            <a:r>
              <a:rPr sz="2400" spc="-20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3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sz="2400" spc="-16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4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cause</a:t>
            </a:r>
            <a:r>
              <a:rPr lang="en-US" sz="2400" spc="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malocclusion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.thus</a:t>
            </a:r>
            <a:r>
              <a:rPr sz="2400" spc="-1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swallowing  </a:t>
            </a:r>
            <a:r>
              <a:rPr sz="2400" spc="-2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pattern</a:t>
            </a:r>
            <a:r>
              <a:rPr sz="2400" spc="-18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400" spc="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spc="-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8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individual</a:t>
            </a:r>
            <a:r>
              <a:rPr sz="2400" spc="-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1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examined.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325120" indent="-33655" algn="just">
              <a:lnSpc>
                <a:spcPct val="100000"/>
              </a:lnSpc>
              <a:spcBef>
                <a:spcPts val="1000"/>
              </a:spcBef>
              <a:tabLst>
                <a:tab pos="2559050" algn="l"/>
                <a:tab pos="2654935" algn="l"/>
              </a:tabLst>
            </a:pPr>
            <a:r>
              <a:rPr sz="2400" spc="-12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4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persistence</a:t>
            </a:r>
            <a:r>
              <a:rPr lang="en-US" sz="2400" spc="-4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16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infantile</a:t>
            </a:r>
            <a:r>
              <a:rPr sz="2400" spc="-2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swallow</a:t>
            </a:r>
            <a:r>
              <a:rPr sz="2400" spc="-1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indicated</a:t>
            </a:r>
            <a:r>
              <a:rPr sz="2400" spc="-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by 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presence</a:t>
            </a:r>
            <a:r>
              <a:rPr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sz="2400" spc="-3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features: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546100" indent="-533400" algn="just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79545"/>
              <a:buAutoNum type="alphaLcPeriod"/>
              <a:tabLst>
                <a:tab pos="545465" algn="l"/>
                <a:tab pos="546100" algn="l"/>
                <a:tab pos="2345690" algn="l"/>
              </a:tabLst>
            </a:pPr>
            <a:r>
              <a:rPr sz="2400" spc="-11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Protrusion</a:t>
            </a:r>
            <a:r>
              <a:rPr sz="2400" spc="-16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400" spc="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tip </a:t>
            </a:r>
            <a:r>
              <a:rPr sz="2400" spc="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45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45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spc="1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tongue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469900" indent="-457200" algn="just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79545"/>
              <a:buAutoNum type="alphaLcPeriod"/>
              <a:tabLst>
                <a:tab pos="469265" algn="l"/>
                <a:tab pos="469900" algn="l"/>
                <a:tab pos="2256155" algn="l"/>
                <a:tab pos="3783329" algn="l"/>
              </a:tabLst>
            </a:pPr>
            <a:r>
              <a:rPr sz="2400" spc="1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Contraction</a:t>
            </a:r>
            <a:r>
              <a:rPr lang="en-US"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400" spc="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6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perioral</a:t>
            </a:r>
            <a:r>
              <a:rPr lang="en-US" sz="2400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4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7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muscles </a:t>
            </a:r>
            <a:r>
              <a:rPr lang="en-US" sz="2400" spc="-7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during</a:t>
            </a:r>
            <a:r>
              <a:rPr sz="2400" spc="-254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swallowing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469900" indent="-457200" algn="just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79545"/>
              <a:buAutoNum type="alphaLcPeriod"/>
              <a:tabLst>
                <a:tab pos="469265" algn="l"/>
                <a:tab pos="469900" algn="l"/>
              </a:tabLst>
            </a:pPr>
            <a:r>
              <a:rPr sz="2400" spc="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7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contact</a:t>
            </a:r>
            <a:r>
              <a:rPr sz="2400" spc="-16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2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sz="2400" spc="2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molar</a:t>
            </a: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region</a:t>
            </a:r>
            <a:r>
              <a:rPr sz="2400" spc="-19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9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during</a:t>
            </a:r>
            <a:r>
              <a:rPr sz="2400" spc="-16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swallowing</a:t>
            </a:r>
            <a:r>
              <a:rPr lang="en-US" sz="2400" spc="-4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152400"/>
            <a:ext cx="16764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sz="3200" spc="-215" dirty="0">
                <a:latin typeface="Times New Roman" pitchFamily="18" charset="0"/>
                <a:cs typeface="Times New Roman" pitchFamily="18" charset="0"/>
              </a:rPr>
              <a:t>SPEECH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609600"/>
            <a:ext cx="5234305" cy="6448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720" marR="5080" indent="-33655" algn="just">
              <a:lnSpc>
                <a:spcPct val="150000"/>
              </a:lnSpc>
              <a:spcBef>
                <a:spcPts val="95"/>
              </a:spcBef>
            </a:pPr>
            <a:r>
              <a:rPr lang="en-US" sz="2400" spc="-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sz="2400" spc="-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Certain </a:t>
            </a:r>
            <a:r>
              <a:rPr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malocclusions 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may </a:t>
            </a:r>
            <a:r>
              <a:rPr sz="2400" spc="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cause  </a:t>
            </a:r>
            <a:r>
              <a:rPr sz="2400" spc="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defects</a:t>
            </a:r>
            <a:r>
              <a:rPr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sz="2400" spc="-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speech</a:t>
            </a: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r>
              <a:rPr sz="2400" spc="-1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sz="2400" spc="-17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7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interference  </a:t>
            </a:r>
            <a:r>
              <a:rPr sz="2400" spc="-7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sz="2400" spc="-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spc="-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9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movement</a:t>
            </a:r>
            <a:r>
              <a:rPr sz="2400" spc="-19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9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16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tongue</a:t>
            </a:r>
            <a:r>
              <a:rPr lang="en-US" sz="2400" spc="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9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8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 spc="8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6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lips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45720" algn="just">
              <a:lnSpc>
                <a:spcPct val="150000"/>
              </a:lnSpc>
            </a:pP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.this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should </a:t>
            </a:r>
            <a:r>
              <a:rPr sz="2400" spc="11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sz="2400" spc="-5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observed </a:t>
            </a:r>
            <a:r>
              <a:rPr sz="2400" spc="-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while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talking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45720" algn="just">
              <a:lnSpc>
                <a:spcPct val="150000"/>
              </a:lnSpc>
              <a:spcBef>
                <a:spcPts val="5"/>
              </a:spcBef>
            </a:pPr>
            <a:r>
              <a:rPr sz="2400" spc="-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sz="2400" spc="-4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45720" marR="73660" indent="121920" algn="just">
              <a:lnSpc>
                <a:spcPct val="150000"/>
              </a:lnSpc>
              <a:spcBef>
                <a:spcPts val="1005"/>
              </a:spcBef>
            </a:pPr>
            <a:r>
              <a:rPr lang="en-US" sz="2400" spc="-12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sz="2400" spc="-12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 </a:t>
            </a:r>
            <a:r>
              <a:rPr sz="2400" spc="1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sz="2400" spc="11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asked 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sz="2400" spc="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read  </a:t>
            </a:r>
            <a:r>
              <a:rPr sz="2400" spc="-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out </a:t>
            </a:r>
            <a:r>
              <a:rPr sz="2400" spc="-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from </a:t>
            </a:r>
            <a:r>
              <a:rPr sz="2400" spc="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sz="2400" spc="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book </a:t>
            </a:r>
            <a:r>
              <a:rPr sz="2400" spc="-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asked 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sz="2400" spc="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count  </a:t>
            </a:r>
            <a:r>
              <a:rPr sz="2400" spc="-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from </a:t>
            </a:r>
            <a:r>
              <a:rPr sz="2400" spc="-2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1-20 </a:t>
            </a:r>
            <a:r>
              <a:rPr sz="2400" spc="-5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while </a:t>
            </a:r>
            <a:r>
              <a:rPr lang="en-US" sz="2400" spc="-5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observing </a:t>
            </a:r>
            <a:r>
              <a:rPr lang="en-US" sz="2400" spc="-4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54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4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sz="2400" spc="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speech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45720" marR="22225" indent="-33655" algn="just">
              <a:lnSpc>
                <a:spcPct val="150000"/>
              </a:lnSpc>
              <a:spcBef>
                <a:spcPts val="1000"/>
              </a:spcBef>
              <a:tabLst>
                <a:tab pos="2235835" algn="l"/>
                <a:tab pos="4112895" algn="l"/>
              </a:tabLst>
            </a:pPr>
            <a:r>
              <a:rPr lang="en-US" sz="2400" spc="-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sz="2400" spc="-6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sz="2400" spc="-19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having</a:t>
            </a:r>
            <a:r>
              <a:rPr lang="en-US" sz="2400" spc="-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tongue </a:t>
            </a:r>
            <a:r>
              <a:rPr sz="2400" spc="-1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thrust 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habit  </a:t>
            </a:r>
            <a:r>
              <a:rPr sz="2400" spc="-1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spc="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spc="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spc="1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spc="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sz="2400" spc="-1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2400" spc="-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2400" spc="-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sz="2400" spc="-1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sz="2400" spc="-1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spc="-1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cleft</a:t>
            </a: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sz="2400" spc="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spc="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spc="11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spc="11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</a:t>
            </a:r>
            <a:r>
              <a:rPr sz="2400" spc="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spc="-1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2400" spc="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spc="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spc="-1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spc="-2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  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r>
              <a:rPr sz="2400" spc="-1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sz="2400" spc="-1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nasal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tone</a:t>
            </a:r>
            <a:r>
              <a:rPr lang="en-US" sz="2400" spc="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676400"/>
            <a:ext cx="31432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52400"/>
            <a:ext cx="576092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ORTHODONTIC</a:t>
            </a:r>
            <a:r>
              <a:rPr lang="en-US" sz="3200" spc="-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254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en-US" sz="3200" spc="-25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  <a:r>
              <a:rPr lang="en-US" sz="3200" spc="-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685800"/>
            <a:ext cx="8126095" cy="6039602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55600" marR="103505" indent="-342900" algn="just">
              <a:lnSpc>
                <a:spcPts val="1820"/>
              </a:lnSpc>
              <a:spcBef>
                <a:spcPts val="540"/>
              </a:spcBef>
              <a:tabLst>
                <a:tab pos="3630929" algn="l"/>
                <a:tab pos="5527675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Orthodontic </a:t>
            </a:r>
            <a:r>
              <a:rPr sz="2400" spc="-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study</a:t>
            </a:r>
            <a:r>
              <a:rPr sz="2400" spc="-2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models</a:t>
            </a:r>
            <a:r>
              <a:rPr sz="2400" spc="-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	</a:t>
            </a:r>
            <a:r>
              <a:rPr sz="2400" spc="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accurate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plaster </a:t>
            </a:r>
            <a:r>
              <a:rPr sz="2400" spc="-3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reproductions </a:t>
            </a:r>
            <a:r>
              <a:rPr sz="24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teeth </a:t>
            </a:r>
            <a:r>
              <a:rPr sz="2400" spc="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-3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their </a:t>
            </a:r>
            <a:r>
              <a:rPr sz="2400" spc="-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surrounding </a:t>
            </a:r>
            <a:r>
              <a:rPr sz="2400" spc="-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soft </a:t>
            </a:r>
            <a:r>
              <a:rPr sz="2400" spc="-1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tissues</a:t>
            </a:r>
            <a:r>
              <a:rPr sz="2400" spc="-1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sz="2400" spc="-6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sz="2400" spc="-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essential  </a:t>
            </a:r>
            <a:r>
              <a:rPr sz="2400" spc="-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diagnostic</a:t>
            </a:r>
            <a:r>
              <a:rPr lang="en-US" sz="24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4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aid</a:t>
            </a:r>
            <a:r>
              <a:rPr lang="en-US" sz="2400" spc="4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sz="2400" spc="-1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make</a:t>
            </a:r>
            <a:r>
              <a:rPr sz="2400" spc="-1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possible</a:t>
            </a:r>
            <a:r>
              <a:rPr sz="2400" spc="-11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sz="2400" spc="-1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study</a:t>
            </a:r>
            <a:r>
              <a:rPr sz="2400" spc="-1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arrangement</a:t>
            </a:r>
            <a:r>
              <a:rPr sz="2400" spc="-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 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teeth</a:t>
            </a:r>
            <a:r>
              <a:rPr sz="2400" spc="-1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-1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occlusion</a:t>
            </a:r>
            <a:r>
              <a:rPr sz="2400" spc="-12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2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7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sz="2400" spc="-7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2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sz="2400" spc="-5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4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directions</a:t>
            </a: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570"/>
              </a:spcBef>
            </a:pPr>
            <a:r>
              <a:rPr sz="2400" spc="-150" dirty="0">
                <a:solidFill>
                  <a:srgbClr val="5F9C9D"/>
                </a:solidFill>
                <a:latin typeface="Times New Roman" pitchFamily="18" charset="0"/>
                <a:cs typeface="Times New Roman" pitchFamily="18" charset="0"/>
              </a:rPr>
              <a:t>Uses </a:t>
            </a:r>
            <a:r>
              <a:rPr sz="2400" dirty="0">
                <a:solidFill>
                  <a:srgbClr val="5F9C9D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85" dirty="0">
                <a:solidFill>
                  <a:srgbClr val="5F9C9D"/>
                </a:solidFill>
                <a:latin typeface="Times New Roman" pitchFamily="18" charset="0"/>
                <a:cs typeface="Times New Roman" pitchFamily="18" charset="0"/>
              </a:rPr>
              <a:t>study </a:t>
            </a:r>
            <a:r>
              <a:rPr sz="2400" spc="15" dirty="0">
                <a:solidFill>
                  <a:srgbClr val="5F9C9D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  <a:r>
              <a:rPr sz="2400" spc="-300" dirty="0">
                <a:solidFill>
                  <a:srgbClr val="5F9C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0" dirty="0">
                <a:solidFill>
                  <a:srgbClr val="5F9C9D"/>
                </a:solidFill>
                <a:latin typeface="Times New Roman" pitchFamily="18" charset="0"/>
                <a:cs typeface="Times New Roman" pitchFamily="18" charset="0"/>
              </a:rPr>
              <a:t>include: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469900" indent="-457200" algn="just">
              <a:lnSpc>
                <a:spcPct val="100000"/>
              </a:lnSpc>
              <a:spcBef>
                <a:spcPts val="550"/>
              </a:spcBef>
              <a:buClr>
                <a:srgbClr val="89D0D5"/>
              </a:buClr>
              <a:buSzPct val="78947"/>
              <a:buAutoNum type="alphaLcParenR"/>
              <a:tabLst>
                <a:tab pos="469265" algn="l"/>
                <a:tab pos="469900" algn="l"/>
              </a:tabLst>
            </a:pPr>
            <a:r>
              <a:rPr sz="2400" spc="-1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sz="2400" spc="-1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enable</a:t>
            </a:r>
            <a:r>
              <a:rPr sz="2400" spc="-1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study</a:t>
            </a:r>
            <a:r>
              <a:rPr sz="2400" spc="-1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1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occlusion</a:t>
            </a:r>
            <a:r>
              <a:rPr sz="2400" spc="-1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sz="2400" spc="-1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sz="2400" spc="-1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aspect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469900" marR="270510" indent="-457200" algn="just">
              <a:lnSpc>
                <a:spcPct val="80000"/>
              </a:lnSpc>
              <a:spcBef>
                <a:spcPts val="1000"/>
              </a:spcBef>
              <a:buClr>
                <a:srgbClr val="89D0D5"/>
              </a:buClr>
              <a:buSzPct val="78947"/>
              <a:buAutoNum type="alphaLcParenR"/>
              <a:tabLst>
                <a:tab pos="469265" algn="l"/>
                <a:tab pos="469900" algn="l"/>
                <a:tab pos="4372610" algn="l"/>
              </a:tabLst>
            </a:pP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Enable</a:t>
            </a:r>
            <a:r>
              <a:rPr sz="2400" spc="-1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accurate</a:t>
            </a:r>
            <a:r>
              <a:rPr sz="2400" spc="-1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measurements</a:t>
            </a:r>
            <a:r>
              <a:rPr lang="en-US" sz="24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sz="2400" spc="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 </a:t>
            </a:r>
            <a:r>
              <a:rPr sz="2400" spc="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made </a:t>
            </a:r>
            <a:r>
              <a:rPr sz="2400" spc="-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dental  </a:t>
            </a:r>
            <a:r>
              <a:rPr sz="2400" spc="-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arch.they</a:t>
            </a:r>
            <a:r>
              <a:rPr sz="2400" spc="-1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help</a:t>
            </a:r>
            <a:r>
              <a:rPr sz="2400" spc="-1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measurement</a:t>
            </a:r>
            <a:r>
              <a:rPr sz="2400" spc="-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1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arch</a:t>
            </a:r>
            <a:r>
              <a:rPr sz="2400" spc="-1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length,</a:t>
            </a:r>
            <a:r>
              <a:rPr sz="2400" spc="-11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arch</a:t>
            </a:r>
            <a:r>
              <a:rPr sz="2400" spc="-1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width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469900" algn="just">
              <a:lnSpc>
                <a:spcPts val="1825"/>
              </a:lnSpc>
            </a:pP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,and </a:t>
            </a:r>
            <a:r>
              <a:rPr sz="2400" spc="-2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tooth</a:t>
            </a:r>
            <a:r>
              <a:rPr sz="2400" spc="-254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2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size</a:t>
            </a:r>
            <a:endParaRPr lang="en-US" sz="2400" spc="-125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9900" algn="just">
              <a:lnSpc>
                <a:spcPts val="1825"/>
              </a:lnSpc>
            </a:pP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469900" indent="-457200" algn="just">
              <a:lnSpc>
                <a:spcPts val="2050"/>
              </a:lnSpc>
              <a:spcBef>
                <a:spcPts val="540"/>
              </a:spcBef>
              <a:buClr>
                <a:srgbClr val="89D0D5"/>
              </a:buClr>
              <a:buSzPct val="78947"/>
              <a:buAutoNum type="alphaLcParenR" startAt="3"/>
              <a:tabLst>
                <a:tab pos="469265" algn="l"/>
                <a:tab pos="469900" algn="l"/>
              </a:tabLst>
            </a:pP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Help</a:t>
            </a:r>
            <a:r>
              <a:rPr sz="2400" spc="-1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sz="2400" spc="-1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assessment</a:t>
            </a:r>
            <a:r>
              <a:rPr sz="2400" spc="-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1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sz="2400" spc="-10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progress</a:t>
            </a:r>
            <a:r>
              <a:rPr sz="2400" spc="-1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sz="2400" spc="-1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dentist</a:t>
            </a:r>
            <a:r>
              <a:rPr sz="2400" spc="-1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sz="2400" spc="-1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well</a:t>
            </a:r>
            <a:r>
              <a:rPr sz="2400" spc="-1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sz="2400" spc="-1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469900" algn="just">
              <a:lnSpc>
                <a:spcPts val="2050"/>
              </a:lnSpc>
            </a:pP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469900" indent="-457200" algn="just">
              <a:lnSpc>
                <a:spcPct val="100000"/>
              </a:lnSpc>
              <a:spcBef>
                <a:spcPts val="550"/>
              </a:spcBef>
              <a:buClr>
                <a:srgbClr val="89D0D5"/>
              </a:buClr>
              <a:buSzPct val="78947"/>
              <a:buAutoNum type="alphaLcParenR" startAt="4"/>
              <a:tabLst>
                <a:tab pos="469265" algn="l"/>
                <a:tab pos="469900" algn="l"/>
                <a:tab pos="4354195" algn="l"/>
              </a:tabLst>
            </a:pP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Help </a:t>
            </a:r>
            <a:r>
              <a:rPr sz="2400" spc="-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sz="2400" spc="-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assessing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3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nature</a:t>
            </a:r>
            <a:r>
              <a:rPr sz="2400" spc="-1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 spc="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severity </a:t>
            </a: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2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malocclusion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469900" marR="443230" indent="-457200" algn="just">
              <a:lnSpc>
                <a:spcPts val="1820"/>
              </a:lnSpc>
              <a:spcBef>
                <a:spcPts val="985"/>
              </a:spcBef>
              <a:buClr>
                <a:srgbClr val="89D0D5"/>
              </a:buClr>
              <a:buSzPct val="78947"/>
              <a:buAutoNum type="alphaLcParenR" startAt="4"/>
              <a:tabLst>
                <a:tab pos="469265" algn="l"/>
                <a:tab pos="469900" algn="l"/>
                <a:tab pos="2406650" algn="l"/>
              </a:tabLst>
            </a:pPr>
            <a:r>
              <a:rPr sz="24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Helpful</a:t>
            </a:r>
            <a:r>
              <a:rPr sz="2400" spc="-1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motivation</a:t>
            </a:r>
            <a:r>
              <a:rPr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1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sz="2400" spc="-1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-1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sz="2400" spc="-1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explain</a:t>
            </a:r>
            <a:r>
              <a:rPr sz="2400" spc="-1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treatment  </a:t>
            </a:r>
            <a:r>
              <a:rPr sz="2400" spc="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plan </a:t>
            </a:r>
            <a:r>
              <a:rPr sz="2400" spc="-5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sz="2400" spc="-29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en-US" sz="2400" spc="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sz="2400" spc="1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sz="2400" spc="-13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sz="24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progress 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 </a:t>
            </a:r>
            <a:r>
              <a:rPr sz="2400" spc="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-4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parents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469900" indent="-457200" algn="just">
              <a:lnSpc>
                <a:spcPts val="2050"/>
              </a:lnSpc>
              <a:spcBef>
                <a:spcPts val="565"/>
              </a:spcBef>
              <a:buClr>
                <a:srgbClr val="89D0D5"/>
              </a:buClr>
              <a:buSzPct val="78947"/>
              <a:buAutoNum type="alphaLcParenR" startAt="4"/>
              <a:tabLst>
                <a:tab pos="469265" algn="l"/>
                <a:tab pos="469900" algn="l"/>
                <a:tab pos="5215890" algn="l"/>
              </a:tabLst>
            </a:pP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Makes </a:t>
            </a:r>
            <a:r>
              <a:rPr sz="2400" spc="-1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sz="24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possible 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sz="2400" spc="-3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stimulate</a:t>
            </a:r>
            <a:r>
              <a:rPr sz="2400" spc="-1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en-US" sz="2400" spc="-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procedures </a:t>
            </a:r>
            <a:r>
              <a:rPr sz="2400" spc="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sz="2400" spc="-25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cast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469900" algn="just">
              <a:lnSpc>
                <a:spcPts val="2050"/>
              </a:lnSpc>
            </a:pPr>
            <a:r>
              <a:rPr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such </a:t>
            </a:r>
            <a:r>
              <a:rPr sz="24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sz="2400" spc="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mock</a:t>
            </a:r>
            <a:r>
              <a:rPr sz="2400" spc="-3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surgery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469900" marR="311150" indent="-457200" algn="just">
              <a:lnSpc>
                <a:spcPct val="80000"/>
              </a:lnSpc>
              <a:spcBef>
                <a:spcPts val="1005"/>
              </a:spcBef>
              <a:buClr>
                <a:srgbClr val="89D0D5"/>
              </a:buClr>
              <a:buSzPct val="78947"/>
              <a:buAutoNum type="alphaLcParenR" startAt="7"/>
              <a:tabLst>
                <a:tab pos="469265" algn="l"/>
                <a:tab pos="469900" algn="l"/>
              </a:tabLst>
            </a:pPr>
            <a:r>
              <a:rPr sz="2400" spc="-10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Useful</a:t>
            </a:r>
            <a:r>
              <a:rPr sz="2400" spc="-1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sz="2400" spc="-1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transfer</a:t>
            </a:r>
            <a:r>
              <a:rPr sz="2400" spc="-1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records</a:t>
            </a:r>
            <a:r>
              <a:rPr sz="2400" spc="-1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case</a:t>
            </a:r>
            <a:r>
              <a:rPr sz="2400" spc="-1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sz="2400" spc="-1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treated</a:t>
            </a:r>
            <a:r>
              <a:rPr sz="2400" spc="-1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sz="2400" spc="-1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another  </a:t>
            </a:r>
            <a:r>
              <a:rPr sz="2400" spc="-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clinician</a:t>
            </a:r>
            <a:r>
              <a:rPr lang="en-US" sz="24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6272" y="914400"/>
            <a:ext cx="6318884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12594" y="4829936"/>
            <a:ext cx="3396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ORTHODONTIC 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STUDY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MODELS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457200"/>
            <a:ext cx="588772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55" dirty="0">
                <a:latin typeface="Times New Roman" pitchFamily="18" charset="0"/>
                <a:cs typeface="Times New Roman" pitchFamily="18" charset="0"/>
              </a:rPr>
              <a:t>GNATHOSTATIC</a:t>
            </a:r>
            <a:r>
              <a:rPr sz="3200" spc="-2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20" dirty="0">
                <a:latin typeface="Times New Roman" pitchFamily="18" charset="0"/>
                <a:cs typeface="Times New Roman" pitchFamily="18" charset="0"/>
              </a:rPr>
              <a:t>MODELS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8819" y="1336039"/>
            <a:ext cx="7891781" cy="4836161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0320" marR="170180" indent="-7620" algn="just">
              <a:spcBef>
                <a:spcPts val="60"/>
              </a:spcBef>
            </a:pPr>
            <a:r>
              <a:rPr sz="2400" spc="-1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orthodontic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study</a:t>
            </a:r>
            <a:r>
              <a:rPr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models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where</a:t>
            </a:r>
            <a:r>
              <a:rPr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base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 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maxillary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cast </a:t>
            </a:r>
            <a:r>
              <a:rPr sz="2400" spc="-2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trimmed </a:t>
            </a: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correspond </a:t>
            </a: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 </a:t>
            </a:r>
            <a:r>
              <a:rPr sz="2400" spc="-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Frankfort </a:t>
            </a:r>
            <a:r>
              <a:rPr sz="2400" spc="-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horizontal</a:t>
            </a:r>
            <a:r>
              <a:rPr sz="2400" spc="-2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plane</a:t>
            </a:r>
            <a:r>
              <a:rPr sz="24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R="554990" algn="just">
              <a:spcBef>
                <a:spcPts val="1925"/>
              </a:spcBef>
            </a:pPr>
            <a:r>
              <a:rPr sz="3200" spc="-17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DIAGNOSTIC </a:t>
            </a:r>
            <a:r>
              <a:rPr sz="3200" spc="-57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SET</a:t>
            </a:r>
            <a:r>
              <a:rPr lang="en-US" sz="3200" spc="-57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sz="3200" spc="-4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UP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24765" algn="just">
              <a:spcBef>
                <a:spcPts val="1040"/>
              </a:spcBef>
            </a:pPr>
            <a:r>
              <a:rPr sz="2400" spc="-2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sz="2400" spc="-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was 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first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propose </a:t>
            </a: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sz="2400" spc="-1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H.D.</a:t>
            </a:r>
            <a:r>
              <a:rPr sz="2400" spc="-53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kesling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20320" marR="5080" indent="4445" algn="just">
              <a:spcBef>
                <a:spcPts val="994"/>
              </a:spcBef>
            </a:pP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Diagnostic</a:t>
            </a: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set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up</a:t>
            </a:r>
            <a:r>
              <a:rPr sz="2400" spc="-1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made</a:t>
            </a: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sz="2400" spc="-1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extra</a:t>
            </a:r>
            <a:r>
              <a:rPr sz="2400" spc="-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set</a:t>
            </a: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trimmed  </a:t>
            </a:r>
            <a:r>
              <a:rPr sz="2400" spc="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polished </a:t>
            </a:r>
            <a:r>
              <a:rPr sz="2400" spc="-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study </a:t>
            </a:r>
            <a:r>
              <a:rPr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models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.the </a:t>
            </a:r>
            <a:r>
              <a:rPr sz="2400" spc="-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individual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teeth </a:t>
            </a:r>
            <a:r>
              <a:rPr sz="2400" spc="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  </a:t>
            </a:r>
            <a:r>
              <a:rPr sz="2400" spc="-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their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associated 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alveolar </a:t>
            </a:r>
            <a:r>
              <a:rPr sz="2400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processes </a:t>
            </a: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sectioned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off  </a:t>
            </a:r>
            <a:r>
              <a:rPr sz="2400" spc="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400" spc="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replaced </a:t>
            </a:r>
            <a:r>
              <a:rPr sz="2400" spc="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model </a:t>
            </a:r>
            <a:r>
              <a:rPr sz="2400" spc="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base </a:t>
            </a:r>
            <a:r>
              <a:rPr sz="2400" spc="-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desired  </a:t>
            </a:r>
            <a:r>
              <a:rPr sz="2400" spc="-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positions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.the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diagnostic </a:t>
            </a:r>
            <a:r>
              <a:rPr sz="2400" spc="-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set </a:t>
            </a:r>
            <a:r>
              <a:rPr sz="2400" spc="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up </a:t>
            </a:r>
            <a:r>
              <a:rPr sz="2400" spc="-11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thus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help </a:t>
            </a:r>
            <a:r>
              <a:rPr sz="2400" spc="-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sz="2400" spc="-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simulating 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various </a:t>
            </a:r>
            <a:r>
              <a:rPr sz="2400" spc="-1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tooth </a:t>
            </a:r>
            <a:r>
              <a:rPr sz="2400" spc="-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movemen</a:t>
            </a:r>
            <a:r>
              <a:rPr lang="en-US" sz="2400" spc="-5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ts</a:t>
            </a:r>
            <a:r>
              <a:rPr sz="2400" spc="-26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that </a:t>
            </a: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sz="2400" spc="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planned </a:t>
            </a:r>
            <a:r>
              <a:rPr sz="2400" spc="-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  </a:t>
            </a:r>
            <a:r>
              <a:rPr sz="2400" spc="-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en-IN" sz="2400" spc="-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3875" y="1065275"/>
            <a:ext cx="5131308" cy="4422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3798570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310" dirty="0">
                <a:solidFill>
                  <a:srgbClr val="5F9C9D"/>
                </a:solidFill>
              </a:rPr>
              <a:t>USES </a:t>
            </a:r>
            <a:r>
              <a:rPr sz="2200" spc="-15" dirty="0">
                <a:solidFill>
                  <a:srgbClr val="5F9C9D"/>
                </a:solidFill>
              </a:rPr>
              <a:t>OF </a:t>
            </a:r>
            <a:r>
              <a:rPr sz="2200" spc="-110" dirty="0">
                <a:solidFill>
                  <a:srgbClr val="5F9C9D"/>
                </a:solidFill>
              </a:rPr>
              <a:t>DIAGNOSTIC </a:t>
            </a:r>
            <a:r>
              <a:rPr sz="2200" spc="-355" dirty="0">
                <a:solidFill>
                  <a:srgbClr val="5F9C9D"/>
                </a:solidFill>
              </a:rPr>
              <a:t>SET</a:t>
            </a:r>
            <a:r>
              <a:rPr sz="2200" spc="-195" dirty="0">
                <a:solidFill>
                  <a:srgbClr val="5F9C9D"/>
                </a:solidFill>
              </a:rPr>
              <a:t> </a:t>
            </a:r>
            <a:r>
              <a:rPr sz="2200" spc="-110" dirty="0">
                <a:solidFill>
                  <a:srgbClr val="5F9C9D"/>
                </a:solidFill>
              </a:rPr>
              <a:t>UP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688340" y="5114925"/>
            <a:ext cx="18669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35" dirty="0">
                <a:solidFill>
                  <a:srgbClr val="89D0D5"/>
                </a:solidFill>
                <a:latin typeface="Arial"/>
                <a:cs typeface="Arial"/>
              </a:rPr>
              <a:t></a:t>
            </a:r>
            <a:endParaRPr sz="14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5735523"/>
            <a:ext cx="18669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35" dirty="0">
                <a:solidFill>
                  <a:srgbClr val="89D0D5"/>
                </a:solidFill>
                <a:latin typeface="Arial"/>
                <a:cs typeface="Arial"/>
              </a:rPr>
              <a:t></a:t>
            </a:r>
            <a:endParaRPr sz="1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1000" y="914400"/>
            <a:ext cx="6196965" cy="5435462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527685" marR="93345" indent="-515620" algn="just">
              <a:lnSpc>
                <a:spcPts val="1939"/>
              </a:lnSpc>
              <a:spcBef>
                <a:spcPts val="345"/>
              </a:spcBef>
              <a:buClr>
                <a:srgbClr val="89D0D5"/>
              </a:buClr>
              <a:buSzPct val="80555"/>
              <a:buAutoNum type="arabicPeriod"/>
              <a:tabLst>
                <a:tab pos="527685" algn="l"/>
                <a:tab pos="528320" algn="l"/>
              </a:tabLst>
            </a:pP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Useful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visualizing </a:t>
            </a:r>
            <a:r>
              <a:rPr sz="2400" spc="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testing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</a:t>
            </a:r>
            <a:r>
              <a:rPr sz="24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sz="24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tooth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movements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extractions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sz="24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occlusion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685" indent="-515620" algn="just">
              <a:lnSpc>
                <a:spcPts val="2050"/>
              </a:lnSpc>
              <a:spcBef>
                <a:spcPts val="765"/>
              </a:spcBef>
              <a:buClr>
                <a:srgbClr val="89D0D5"/>
              </a:buClr>
              <a:buSzPct val="80555"/>
              <a:buAutoNum type="arabicPeriod"/>
              <a:tabLst>
                <a:tab pos="527685" algn="l"/>
                <a:tab pos="528320" algn="l"/>
              </a:tabLst>
            </a:pPr>
            <a:r>
              <a:rPr sz="2400" spc="-2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sz="2400" spc="-15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1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sz="2400" spc="-15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sz="2400" spc="-13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motivated</a:t>
            </a:r>
            <a:r>
              <a:rPr sz="2400" spc="-14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sz="2400" spc="-15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simulating</a:t>
            </a:r>
            <a:r>
              <a:rPr sz="2400" spc="-15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-12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various</a:t>
            </a:r>
            <a:r>
              <a:rPr lang="en-US" sz="2400" spc="-6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corrective procedures in the cast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685" marR="708025" indent="-515620" algn="just">
              <a:lnSpc>
                <a:spcPts val="1939"/>
              </a:lnSpc>
              <a:spcBef>
                <a:spcPts val="1040"/>
              </a:spcBef>
              <a:buClr>
                <a:srgbClr val="89D0D5"/>
              </a:buClr>
              <a:buSzPct val="80555"/>
              <a:buAutoNum type="arabicPeriod" startAt="3"/>
              <a:tabLst>
                <a:tab pos="527685" algn="l"/>
                <a:tab pos="528320" algn="l"/>
              </a:tabLst>
            </a:pPr>
            <a:r>
              <a:rPr sz="2400" spc="-7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Tooth</a:t>
            </a:r>
            <a:r>
              <a:rPr lang="en-US" sz="2400" spc="-7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size-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discrepancies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visualized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295" algn="just">
              <a:lnSpc>
                <a:spcPct val="100000"/>
              </a:lnSpc>
              <a:spcBef>
                <a:spcPts val="755"/>
              </a:spcBef>
            </a:pPr>
            <a:r>
              <a:rPr sz="2400" spc="-65" dirty="0">
                <a:solidFill>
                  <a:srgbClr val="5F9C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ts val="2050"/>
              </a:lnSpc>
              <a:spcBef>
                <a:spcPts val="780"/>
              </a:spcBef>
              <a:tabLst>
                <a:tab pos="589915" algn="l"/>
              </a:tabLst>
            </a:pPr>
            <a:r>
              <a:rPr lang="en-US" sz="2400" spc="240" dirty="0" smtClean="0">
                <a:solidFill>
                  <a:srgbClr val="89D0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1.</a:t>
            </a:r>
            <a:r>
              <a:rPr sz="2400" spc="240" dirty="0">
                <a:solidFill>
                  <a:srgbClr val="89D0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cast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fretsaw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blade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400" spc="-12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2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 spc="-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</a:t>
            </a:r>
            <a:r>
              <a:rPr lang="en-US" sz="2400" spc="-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sz="2400" spc="-2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teeth</a:t>
            </a:r>
            <a:r>
              <a:rPr sz="2400" spc="-4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spc="-45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685" algn="just">
              <a:lnSpc>
                <a:spcPts val="2050"/>
              </a:lnSpc>
            </a:pPr>
            <a:r>
              <a:rPr lang="en-US" sz="2400" spc="-4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27685" algn="just">
              <a:lnSpc>
                <a:spcPts val="2050"/>
              </a:lnSpc>
            </a:pPr>
            <a:r>
              <a:rPr lang="en-US" sz="2400" spc="1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sz="2400" spc="1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spc="-13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horizontal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3mm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apical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gingival  </a:t>
            </a:r>
            <a:r>
              <a:rPr sz="2400" spc="-4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margin</a:t>
            </a:r>
            <a:r>
              <a:rPr lang="en-US" sz="2400" spc="-4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527685" marR="314960" indent="-515620" algn="just">
              <a:lnSpc>
                <a:spcPts val="1939"/>
              </a:lnSpc>
              <a:spcBef>
                <a:spcPts val="1045"/>
              </a:spcBef>
              <a:tabLst>
                <a:tab pos="589915" algn="l"/>
              </a:tabLst>
            </a:pPr>
            <a:r>
              <a:rPr sz="2400" spc="-2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</a:t>
            </a:r>
            <a:r>
              <a:rPr sz="2400" spc="-13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cuts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sz="2400" spc="-14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4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en-US" sz="2400" spc="7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400" spc="-13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3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</a:t>
            </a:r>
            <a:r>
              <a:rPr lang="en-US" sz="2400" spc="-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spc="-9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lang="en-US" sz="2400" spc="-3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teeth.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685" marR="506730" indent="126364" algn="just">
              <a:spcBef>
                <a:spcPts val="1025"/>
              </a:spcBef>
            </a:pP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sz="2400" spc="-1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teeth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desired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  </a:t>
            </a:r>
            <a:r>
              <a:rPr sz="2400" spc="-7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sz="2400" spc="14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spc="14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3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</a:t>
            </a:r>
            <a:r>
              <a:rPr sz="2400" spc="-25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wax</a:t>
            </a:r>
            <a:r>
              <a:rPr lang="en-US" sz="2400" spc="-2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5334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lgerian" pitchFamily="82" charset="0"/>
              </a:rPr>
              <a:t>SUMMARY</a:t>
            </a:r>
            <a:endParaRPr lang="en-IN" sz="28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295400"/>
            <a:ext cx="830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IN" dirty="0" smtClean="0"/>
              <a:t>    Orthodontic examination and diagnosis start first with formal and</a:t>
            </a:r>
          </a:p>
          <a:p>
            <a:r>
              <a:rPr lang="en-IN" dirty="0" smtClean="0"/>
              <a:t>       informal meeting with child and parents. 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      A detailed history is followed by a detailed, intricate examination of physical                 growth, </a:t>
            </a:r>
            <a:r>
              <a:rPr lang="en-IN" dirty="0" err="1" smtClean="0"/>
              <a:t>face,soft</a:t>
            </a:r>
            <a:r>
              <a:rPr lang="en-IN" dirty="0" smtClean="0"/>
              <a:t> tissues and oral cavity, including functions of </a:t>
            </a:r>
            <a:r>
              <a:rPr lang="en-IN" dirty="0" err="1" smtClean="0"/>
              <a:t>stomatognathic</a:t>
            </a:r>
            <a:endParaRPr lang="en-IN" dirty="0" smtClean="0"/>
          </a:p>
          <a:p>
            <a:r>
              <a:rPr lang="en-IN" dirty="0" smtClean="0"/>
              <a:t>systems.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      A close and diligent clinical study evaluation of malocclusion and</a:t>
            </a:r>
          </a:p>
          <a:p>
            <a:r>
              <a:rPr lang="en-IN" dirty="0" smtClean="0"/>
              <a:t>        functional examination is a critical component of orthodontic diagnosis. 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      A detailed examination cannot be done in a hurry and</a:t>
            </a:r>
          </a:p>
          <a:p>
            <a:r>
              <a:rPr lang="en-IN" dirty="0" smtClean="0"/>
              <a:t>        would require each of the listed components to be recorded and</a:t>
            </a:r>
          </a:p>
          <a:p>
            <a:r>
              <a:rPr lang="en-IN" dirty="0" smtClean="0"/>
              <a:t>        evaluated for its possible impact on oral health and orthodontic</a:t>
            </a:r>
          </a:p>
          <a:p>
            <a:r>
              <a:rPr lang="en-IN" dirty="0" smtClean="0"/>
              <a:t>        treatment. 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      The clinical examination is followed by making required</a:t>
            </a:r>
          </a:p>
          <a:p>
            <a:r>
              <a:rPr lang="en-IN" dirty="0" smtClean="0"/>
              <a:t>         records and investigations leading to a comprehensive diagnosis and</a:t>
            </a:r>
          </a:p>
          <a:p>
            <a:r>
              <a:rPr lang="en-IN" dirty="0" smtClean="0"/>
              <a:t>       treatment plan.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616757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304" y="1303981"/>
            <a:ext cx="6673174" cy="1170537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6304" y="2675814"/>
            <a:ext cx="6769428" cy="273862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Textbook of Orthodontics </a:t>
            </a:r>
            <a:r>
              <a:rPr lang="en-US" dirty="0" smtClean="0"/>
              <a:t>– </a:t>
            </a:r>
            <a:r>
              <a:rPr lang="en-US" dirty="0" err="1" smtClean="0"/>
              <a:t>Gurkeerat</a:t>
            </a:r>
            <a:r>
              <a:rPr lang="en-US" dirty="0" smtClean="0"/>
              <a:t> Singh, </a:t>
            </a:r>
            <a:r>
              <a:rPr lang="en-US" dirty="0" err="1" smtClean="0"/>
              <a:t>Jaypee</a:t>
            </a:r>
            <a:r>
              <a:rPr lang="en-US" dirty="0" smtClean="0"/>
              <a:t> </a:t>
            </a:r>
            <a:r>
              <a:rPr lang="en-US" dirty="0"/>
              <a:t>Brothers;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Edition </a:t>
            </a:r>
          </a:p>
          <a:p>
            <a:r>
              <a:rPr lang="en-US" dirty="0" smtClean="0"/>
              <a:t>Orthodontics – The Art and Science, S.I </a:t>
            </a:r>
            <a:r>
              <a:rPr lang="en-US" dirty="0" err="1" smtClean="0"/>
              <a:t>Bhalajhi</a:t>
            </a:r>
            <a:r>
              <a:rPr lang="en-US" dirty="0" smtClean="0"/>
              <a:t>, </a:t>
            </a:r>
            <a:r>
              <a:rPr lang="en-US" dirty="0" err="1" smtClean="0"/>
              <a:t>AryaMedi</a:t>
            </a:r>
            <a:r>
              <a:rPr lang="en-US" dirty="0" smtClean="0"/>
              <a:t> Publishing;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r>
              <a:rPr lang="en-US" dirty="0" smtClean="0"/>
              <a:t>Textbook </a:t>
            </a:r>
            <a:r>
              <a:rPr lang="en-US" dirty="0"/>
              <a:t>of Orthodontics – Sridhar </a:t>
            </a:r>
            <a:r>
              <a:rPr lang="en-US" dirty="0" err="1"/>
              <a:t>Premkumar</a:t>
            </a:r>
            <a:r>
              <a:rPr lang="en-US" dirty="0"/>
              <a:t>, </a:t>
            </a:r>
            <a:r>
              <a:rPr lang="en-US" dirty="0" smtClean="0"/>
              <a:t>Elsevier; 1</a:t>
            </a:r>
            <a:r>
              <a:rPr lang="en-US" baseline="30000" dirty="0" smtClean="0"/>
              <a:t>st</a:t>
            </a:r>
            <a:r>
              <a:rPr lang="en-US" dirty="0" smtClean="0"/>
              <a:t> Edition</a:t>
            </a:r>
          </a:p>
          <a:p>
            <a:r>
              <a:rPr lang="en-US" dirty="0"/>
              <a:t>Orthodontics: Diagnosis and Management of Malocclusion and </a:t>
            </a:r>
            <a:r>
              <a:rPr lang="en-US" dirty="0" err="1"/>
              <a:t>Dentofacial</a:t>
            </a:r>
            <a:r>
              <a:rPr lang="en-US" dirty="0"/>
              <a:t> </a:t>
            </a:r>
            <a:r>
              <a:rPr lang="en-US" dirty="0" smtClean="0"/>
              <a:t>Deformities – O.P </a:t>
            </a:r>
            <a:r>
              <a:rPr lang="en-US" dirty="0" err="1" smtClean="0"/>
              <a:t>Kharbanda</a:t>
            </a:r>
            <a:r>
              <a:rPr lang="en-US" dirty="0" smtClean="0"/>
              <a:t>, Elsevier; 1</a:t>
            </a:r>
            <a:r>
              <a:rPr lang="en-US" baseline="30000" dirty="0" smtClean="0"/>
              <a:t>st</a:t>
            </a:r>
            <a:r>
              <a:rPr lang="en-US" dirty="0" smtClean="0"/>
              <a:t> Edition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9815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8650" y="1031422"/>
            <a:ext cx="7886700" cy="1093844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&amp; Answer Session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39968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38200"/>
            <a:ext cx="7924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 – II</a:t>
            </a:r>
          </a:p>
          <a:p>
            <a:endParaRPr lang="en-US" dirty="0" smtClean="0"/>
          </a:p>
          <a:p>
            <a:r>
              <a:rPr lang="en-US" dirty="0" smtClean="0"/>
              <a:t>Orthodontic study models</a:t>
            </a:r>
          </a:p>
          <a:p>
            <a:r>
              <a:rPr lang="en-US" dirty="0" smtClean="0"/>
              <a:t>Diagnostic setups</a:t>
            </a:r>
          </a:p>
          <a:p>
            <a:endParaRPr lang="en-US" dirty="0" smtClean="0"/>
          </a:p>
          <a:p>
            <a:r>
              <a:rPr lang="en-US" dirty="0" smtClean="0"/>
              <a:t>PART – III</a:t>
            </a:r>
          </a:p>
          <a:p>
            <a:endParaRPr lang="en-US" dirty="0" smtClean="0"/>
          </a:p>
          <a:p>
            <a:r>
              <a:rPr lang="en-US" dirty="0" smtClean="0"/>
              <a:t>Supplemental diagnostic aids : Facial photographs as diagnostic aids , Electromyography , Radiographs in  Orthodontics</a:t>
            </a:r>
          </a:p>
          <a:p>
            <a:endParaRPr lang="en-US" dirty="0" smtClean="0"/>
          </a:p>
          <a:p>
            <a:r>
              <a:rPr lang="en-US" dirty="0" smtClean="0"/>
              <a:t>Recent advances in Orthodontics</a:t>
            </a:r>
          </a:p>
          <a:p>
            <a:endParaRPr lang="en-US" dirty="0" smtClean="0"/>
          </a:p>
          <a:p>
            <a:r>
              <a:rPr lang="en-US" dirty="0" smtClean="0"/>
              <a:t>Summary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13029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914400"/>
            <a:ext cx="5601970" cy="6630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100"/>
              </a:spcBef>
            </a:pPr>
            <a:r>
              <a:rPr sz="3200" spc="-195" dirty="0">
                <a:latin typeface="Times New Roman" pitchFamily="18" charset="0"/>
                <a:cs typeface="Times New Roman" pitchFamily="18" charset="0"/>
              </a:rPr>
              <a:t>EXAMINATION 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3200" spc="-5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15" dirty="0">
                <a:latin typeface="Times New Roman" pitchFamily="18" charset="0"/>
                <a:cs typeface="Times New Roman" pitchFamily="18" charset="0"/>
              </a:rPr>
              <a:t>LIPS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2438400"/>
            <a:ext cx="8074661" cy="23576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lnSpc>
                <a:spcPct val="15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-10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upper</a:t>
            </a:r>
            <a:r>
              <a:rPr sz="2400" spc="-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lip</a:t>
            </a:r>
            <a:r>
              <a:rPr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covers</a:t>
            </a:r>
            <a:r>
              <a:rPr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entire</a:t>
            </a:r>
            <a:r>
              <a:rPr sz="2400" spc="-1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labial</a:t>
            </a: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surface</a:t>
            </a:r>
            <a:r>
              <a:rPr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 upper</a:t>
            </a:r>
            <a:r>
              <a:rPr sz="2400" spc="-2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anteriors</a:t>
            </a:r>
            <a:r>
              <a:rPr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except</a:t>
            </a:r>
            <a:r>
              <a:rPr sz="2400" spc="-1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incisal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2-3</a:t>
            </a:r>
            <a:r>
              <a:rPr sz="2400" spc="-1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mm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74930" indent="-343535" algn="just">
              <a:lnSpc>
                <a:spcPct val="15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-10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lower</a:t>
            </a:r>
            <a:r>
              <a:rPr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lip</a:t>
            </a:r>
            <a:r>
              <a:rPr sz="2400" spc="-1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covers</a:t>
            </a:r>
            <a:r>
              <a:rPr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entire</a:t>
            </a:r>
            <a:r>
              <a:rPr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labial</a:t>
            </a: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surface</a:t>
            </a: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 </a:t>
            </a:r>
            <a:r>
              <a:rPr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lower </a:t>
            </a:r>
            <a:r>
              <a:rPr sz="2400" spc="-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anteriors </a:t>
            </a:r>
            <a:r>
              <a:rPr sz="2400" spc="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400" spc="-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2-3 </a:t>
            </a:r>
            <a:r>
              <a:rPr sz="2400" spc="-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mm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incisal </a:t>
            </a:r>
            <a:r>
              <a:rPr sz="2400" spc="1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edge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 upper</a:t>
            </a:r>
            <a:r>
              <a:rPr sz="2400" spc="-2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anteriors.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676" y="473709"/>
            <a:ext cx="6129655" cy="6630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100"/>
              </a:spcBef>
            </a:pPr>
            <a:r>
              <a:rPr sz="3200" spc="-275">
                <a:solidFill>
                  <a:srgbClr val="EBEBEB"/>
                </a:solidFill>
                <a:latin typeface="Times New Roman" pitchFamily="18" charset="0"/>
                <a:cs typeface="Times New Roman" pitchFamily="18" charset="0"/>
              </a:rPr>
              <a:t>CLASSIFICATION </a:t>
            </a:r>
            <a:r>
              <a:rPr sz="3200" spc="-20" dirty="0">
                <a:solidFill>
                  <a:srgbClr val="EBEBEB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3200" spc="-445" dirty="0">
                <a:solidFill>
                  <a:srgbClr val="EBEBE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15" dirty="0">
                <a:solidFill>
                  <a:srgbClr val="EBEBEB"/>
                </a:solidFill>
                <a:latin typeface="Times New Roman" pitchFamily="18" charset="0"/>
                <a:cs typeface="Times New Roman" pitchFamily="18" charset="0"/>
              </a:rPr>
              <a:t>LIPS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1676400"/>
            <a:ext cx="6309360" cy="10550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	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Competent lip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-the lips are in slight contact  when musculature is relaxed.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505200"/>
            <a:ext cx="7696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533400"/>
            <a:ext cx="5805170" cy="2911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4604" indent="-342900" algn="just">
              <a:lnSpc>
                <a:spcPct val="15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</a:t>
            </a:r>
            <a:r>
              <a:rPr sz="2400" spc="27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95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INCOMPETENT</a:t>
            </a:r>
            <a:r>
              <a:rPr sz="2400" spc="-15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LIPS</a:t>
            </a:r>
            <a:r>
              <a:rPr sz="2400" spc="-15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-they</a:t>
            </a:r>
            <a:r>
              <a:rPr sz="2400" spc="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sz="2400" spc="-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morphologically  </a:t>
            </a:r>
            <a:r>
              <a:rPr sz="2400" spc="-1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short </a:t>
            </a:r>
            <a:r>
              <a:rPr sz="2400" spc="-11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lips </a:t>
            </a: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which </a:t>
            </a:r>
            <a:r>
              <a:rPr sz="2400" spc="10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not </a:t>
            </a:r>
            <a:r>
              <a:rPr sz="2400" spc="-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form </a:t>
            </a:r>
            <a:r>
              <a:rPr sz="2400" spc="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lip </a:t>
            </a:r>
            <a:r>
              <a:rPr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seal </a:t>
            </a:r>
            <a:r>
              <a:rPr sz="2400" spc="-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sz="2400" spc="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relaxed</a:t>
            </a:r>
            <a:r>
              <a:rPr sz="2400" spc="-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state.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 algn="just">
              <a:lnSpc>
                <a:spcPct val="15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-10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lip</a:t>
            </a: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seal</a:t>
            </a:r>
            <a:r>
              <a:rPr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sz="2400" spc="-1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sz="2400" spc="-1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achieved</a:t>
            </a:r>
            <a:r>
              <a:rPr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active  </a:t>
            </a:r>
            <a:r>
              <a:rPr sz="2400" spc="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contraction</a:t>
            </a:r>
            <a:r>
              <a:rPr sz="2400" spc="-1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perioral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mentalis</a:t>
            </a:r>
            <a:r>
              <a:rPr sz="2400" spc="-20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muscle.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962400"/>
            <a:ext cx="5181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533400"/>
            <a:ext cx="8610600" cy="23576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lnSpc>
                <a:spcPct val="15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-14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POTENTIALLY </a:t>
            </a:r>
            <a:r>
              <a:rPr sz="2400" spc="-9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INCOMPETENT </a:t>
            </a:r>
            <a:r>
              <a:rPr sz="2400" spc="-12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LIP</a:t>
            </a:r>
            <a:r>
              <a:rPr sz="2400" spc="-1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-they </a:t>
            </a: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sz="2400" spc="-3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normal  </a:t>
            </a:r>
            <a:r>
              <a:rPr sz="2400" spc="-11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lips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that </a:t>
            </a:r>
            <a:r>
              <a:rPr sz="2400" spc="-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fails </a:t>
            </a: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sz="2400" spc="-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form </a:t>
            </a:r>
            <a:r>
              <a:rPr sz="2400" spc="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sz="2400" spc="-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lip </a:t>
            </a:r>
            <a:r>
              <a:rPr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seal </a:t>
            </a:r>
            <a:r>
              <a:rPr sz="2400" spc="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due </a:t>
            </a: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  </a:t>
            </a:r>
            <a:r>
              <a:rPr sz="2400" spc="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proclaimed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upper</a:t>
            </a:r>
            <a:r>
              <a:rPr sz="2400" spc="-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incisor.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396875" indent="-343535" algn="just">
              <a:lnSpc>
                <a:spcPct val="150000"/>
              </a:lnSpc>
              <a:spcBef>
                <a:spcPts val="994"/>
              </a:spcBef>
              <a:tabLst>
                <a:tab pos="355600" algn="l"/>
                <a:tab pos="1171575" algn="l"/>
              </a:tabLst>
            </a:pPr>
            <a:r>
              <a:rPr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-17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EVERTED </a:t>
            </a:r>
            <a:r>
              <a:rPr sz="2400" spc="-12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LIP</a:t>
            </a:r>
            <a:r>
              <a:rPr sz="2400" spc="-1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-they </a:t>
            </a:r>
            <a:r>
              <a:rPr sz="2400" spc="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sz="2400" spc="-2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hypertrophied</a:t>
            </a:r>
            <a:r>
              <a:rPr lang="en-US" sz="2400" spc="-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7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lips </a:t>
            </a:r>
            <a:r>
              <a:rPr sz="2400" spc="-7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with  </a:t>
            </a:r>
            <a:r>
              <a:rPr sz="2400" spc="3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weak</a:t>
            </a:r>
            <a:r>
              <a:rPr lang="en-US" sz="2400" spc="3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muscular</a:t>
            </a:r>
            <a:r>
              <a:rPr sz="2400" spc="-22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tonicity.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810000"/>
            <a:ext cx="44958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429000"/>
            <a:ext cx="37338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676" y="473709"/>
            <a:ext cx="5532120" cy="6630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3200" spc="-19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EXAMINATION </a:t>
            </a:r>
            <a:r>
              <a:rPr sz="3200" spc="-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3200" spc="-5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 </a:t>
            </a:r>
            <a:r>
              <a:rPr sz="3200" spc="-22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NOSE</a:t>
            </a:r>
            <a:endParaRPr sz="3200" spc="-22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1219200"/>
            <a:ext cx="6781800" cy="538416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63195" indent="-342900" algn="just">
              <a:lnSpc>
                <a:spcPct val="15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-10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nose</a:t>
            </a: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large</a:t>
            </a:r>
            <a:r>
              <a:rPr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extend</a:t>
            </a:r>
            <a:r>
              <a:rPr sz="2400" spc="-1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contributes</a:t>
            </a:r>
            <a:r>
              <a:rPr sz="2400" spc="-2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 </a:t>
            </a:r>
            <a:r>
              <a:rPr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esthetic</a:t>
            </a:r>
            <a:r>
              <a:rPr sz="2400" spc="-2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appearance</a:t>
            </a:r>
            <a:r>
              <a:rPr sz="2400" spc="-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spc="-1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face.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147320" indent="-342900" algn="just">
              <a:lnSpc>
                <a:spcPct val="150000"/>
              </a:lnSpc>
              <a:spcBef>
                <a:spcPts val="995"/>
              </a:spcBef>
              <a:tabLst>
                <a:tab pos="354965" algn="l"/>
              </a:tabLst>
            </a:pPr>
            <a:r>
              <a:rPr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Nose</a:t>
            </a:r>
            <a:r>
              <a:rPr sz="2400" spc="-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size</a:t>
            </a:r>
            <a:r>
              <a:rPr sz="2400" spc="-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-normally</a:t>
            </a:r>
            <a:r>
              <a:rPr sz="2400" spc="-1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nose</a:t>
            </a: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sz="2400" spc="-1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sz="2400" spc="-1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third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total </a:t>
            </a:r>
            <a:r>
              <a:rPr sz="2400" spc="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facial</a:t>
            </a:r>
            <a:r>
              <a:rPr sz="2400" spc="-3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height.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 algn="just">
              <a:lnSpc>
                <a:spcPct val="15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Nasal </a:t>
            </a:r>
            <a:r>
              <a:rPr sz="2400" spc="-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contour</a:t>
            </a:r>
            <a:r>
              <a:rPr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-the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shape of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nose </a:t>
            </a:r>
            <a:r>
              <a:rPr sz="2400" spc="1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sz="2400" spc="1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  </a:t>
            </a:r>
            <a:r>
              <a:rPr sz="2400" spc="-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straight,</a:t>
            </a:r>
            <a:r>
              <a:rPr sz="2400" spc="-2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convex</a:t>
            </a: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crooked</a:t>
            </a: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spc="-1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result</a:t>
            </a:r>
            <a:r>
              <a:rPr sz="2400" spc="-1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16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nasal  </a:t>
            </a:r>
            <a:r>
              <a:rPr sz="2400" spc="-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juries.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63500" indent="-342900" algn="just">
              <a:lnSpc>
                <a:spcPct val="15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</a:t>
            </a:r>
            <a:r>
              <a:rPr sz="2400" spc="27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12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Nostrils</a:t>
            </a:r>
            <a:r>
              <a:rPr sz="2400" spc="-12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-they</a:t>
            </a:r>
            <a:r>
              <a:rPr lang="en-US" sz="2400" spc="-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sz="2400" spc="-17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oval</a:t>
            </a: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-1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r>
              <a:rPr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1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sz="2400" spc="-1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bilaterally  </a:t>
            </a:r>
            <a:r>
              <a:rPr sz="2400" spc="-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symmetrical. </a:t>
            </a:r>
            <a:r>
              <a:rPr sz="2400" spc="-1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Stenosis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1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nostrils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may  </a:t>
            </a:r>
            <a:r>
              <a:rPr sz="2400" spc="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indicate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impaired </a:t>
            </a:r>
            <a:r>
              <a:rPr sz="2400" spc="-2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nasal</a:t>
            </a:r>
            <a:r>
              <a:rPr sz="2400" spc="-52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2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breathing</a:t>
            </a:r>
            <a:r>
              <a:rPr lang="en-US" sz="2400" spc="-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960</TotalTime>
  <Words>1074</Words>
  <Application>Microsoft Office PowerPoint</Application>
  <PresentationFormat>On-screen Show (4:3)</PresentationFormat>
  <Paragraphs>232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Algerian</vt:lpstr>
      <vt:lpstr>Arial</vt:lpstr>
      <vt:lpstr>Book Antiqua</vt:lpstr>
      <vt:lpstr>Calibri</vt:lpstr>
      <vt:lpstr>Consolas</vt:lpstr>
      <vt:lpstr>Corbel</vt:lpstr>
      <vt:lpstr>Times New Roman</vt:lpstr>
      <vt:lpstr>Verdana</vt:lpstr>
      <vt:lpstr>Wingdings</vt:lpstr>
      <vt:lpstr>Wingdings 2</vt:lpstr>
      <vt:lpstr>Wingdings 3</vt:lpstr>
      <vt:lpstr>Metro</vt:lpstr>
      <vt:lpstr>PowerPoint Presentation</vt:lpstr>
      <vt:lpstr>Specific learning Objectives </vt:lpstr>
      <vt:lpstr>PowerPoint Presentation</vt:lpstr>
      <vt:lpstr>PowerPoint Presentation</vt:lpstr>
      <vt:lpstr>EXAMINATION OF LIPS</vt:lpstr>
      <vt:lpstr>PowerPoint Presentation</vt:lpstr>
      <vt:lpstr>PowerPoint Presentation</vt:lpstr>
      <vt:lpstr>PowerPoint Presentation</vt:lpstr>
      <vt:lpstr>EXAMINATION OF THE  NOSE</vt:lpstr>
      <vt:lpstr>EXAMINATION OF  CHIN</vt:lpstr>
      <vt:lpstr>NASOLABIAL   ANGLE</vt:lpstr>
      <vt:lpstr>INTRA-ORAL EXAMINATION</vt:lpstr>
      <vt:lpstr>EXAMINATION  OF  THE   PALATE</vt:lpstr>
      <vt:lpstr>EXAMINATION  OF GINGIVA</vt:lpstr>
      <vt:lpstr>EXAMINATION OF  FRENAL  ATTACHMENTS</vt:lpstr>
      <vt:lpstr>EXAMINATION OF TONSILS  AND ADENOIDS</vt:lpstr>
      <vt:lpstr>ASSESSMENT   OF DENTITION</vt:lpstr>
      <vt:lpstr>PowerPoint Presentation</vt:lpstr>
      <vt:lpstr>FUNCTIONAL  EXAMINATION</vt:lpstr>
      <vt:lpstr>ASSESSMENT OF POSTURAL REST  POSITION AND INTER-OCCLUSAL  CLEARANCE.</vt:lpstr>
      <vt:lpstr>METHODS USED TO RECORD THE POSTURAL REST POSITION</vt:lpstr>
      <vt:lpstr>COMMAND METHOD</vt:lpstr>
      <vt:lpstr>Non command method</vt:lpstr>
      <vt:lpstr>METHODS TO MEASURE INTER-OCCLUSAL CLEARANCE</vt:lpstr>
      <vt:lpstr>EVALUATION OF PATH OF CLOSURE</vt:lpstr>
      <vt:lpstr>ASSESSMENT  OF RESPIRATION</vt:lpstr>
      <vt:lpstr>PowerPoint Presentation</vt:lpstr>
      <vt:lpstr>PowerPoint Presentation</vt:lpstr>
      <vt:lpstr>PowerPoint Presentation</vt:lpstr>
      <vt:lpstr>EVALUVATION OF SWALLOWING</vt:lpstr>
      <vt:lpstr>SPEECH</vt:lpstr>
      <vt:lpstr>ORTHODONTIC STUDY MODELS</vt:lpstr>
      <vt:lpstr>PowerPoint Presentation</vt:lpstr>
      <vt:lpstr>GNATHOSTATIC MODELS</vt:lpstr>
      <vt:lpstr>PowerPoint Presentation</vt:lpstr>
      <vt:lpstr>USES OF DIAGNOSTIC SET UP</vt:lpstr>
      <vt:lpstr>PowerPoint Presentation</vt:lpstr>
      <vt:lpstr>REFERENCES</vt:lpstr>
      <vt:lpstr>Question &amp; Answer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ORTHODONTIC  DIAGNOSIS</dc:title>
  <dc:creator>Administrator</dc:creator>
  <cp:lastModifiedBy>Gaurav Agrawal</cp:lastModifiedBy>
  <cp:revision>352</cp:revision>
  <dcterms:created xsi:type="dcterms:W3CDTF">2019-12-16T05:23:06Z</dcterms:created>
  <dcterms:modified xsi:type="dcterms:W3CDTF">2022-06-10T13:15:43Z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2013-05-30T00:00:00Z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2019-12-16T00:00:00Z</vt:filetime>
  </property>
</Properties>
</file>